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1196" r:id="rId2"/>
    <p:sldId id="1380" r:id="rId3"/>
    <p:sldId id="1425" r:id="rId4"/>
    <p:sldId id="1338" r:id="rId5"/>
    <p:sldId id="1539" r:id="rId6"/>
    <p:sldId id="1339" r:id="rId7"/>
    <p:sldId id="1649" r:id="rId8"/>
    <p:sldId id="1340" r:id="rId9"/>
    <p:sldId id="1556" r:id="rId10"/>
    <p:sldId id="1557" r:id="rId11"/>
    <p:sldId id="1615" r:id="rId12"/>
    <p:sldId id="1341" r:id="rId13"/>
    <p:sldId id="1674" r:id="rId14"/>
    <p:sldId id="1675" r:id="rId15"/>
    <p:sldId id="1676" r:id="rId16"/>
    <p:sldId id="1543" r:id="rId17"/>
    <p:sldId id="1558" r:id="rId18"/>
    <p:sldId id="1559" r:id="rId19"/>
    <p:sldId id="1560" r:id="rId20"/>
    <p:sldId id="1561" r:id="rId21"/>
    <p:sldId id="1653" r:id="rId22"/>
    <p:sldId id="1666" r:id="rId23"/>
    <p:sldId id="1563" r:id="rId24"/>
    <p:sldId id="1639" r:id="rId25"/>
    <p:sldId id="1677" r:id="rId26"/>
    <p:sldId id="1678" r:id="rId27"/>
    <p:sldId id="1679" r:id="rId28"/>
    <p:sldId id="1680" r:id="rId29"/>
    <p:sldId id="1681" r:id="rId30"/>
    <p:sldId id="1652" r:id="rId31"/>
    <p:sldId id="1564" r:id="rId32"/>
    <p:sldId id="1565" r:id="rId33"/>
    <p:sldId id="1566" r:id="rId34"/>
    <p:sldId id="1568" r:id="rId35"/>
    <p:sldId id="1569" r:id="rId36"/>
    <p:sldId id="1567" r:id="rId37"/>
    <p:sldId id="1669" r:id="rId38"/>
    <p:sldId id="1433" r:id="rId39"/>
    <p:sldId id="1547" r:id="rId40"/>
    <p:sldId id="1548" r:id="rId41"/>
    <p:sldId id="1549" r:id="rId42"/>
    <p:sldId id="1550" r:id="rId43"/>
    <p:sldId id="1551" r:id="rId44"/>
    <p:sldId id="1552" r:id="rId45"/>
    <p:sldId id="1595" r:id="rId46"/>
    <p:sldId id="1596" r:id="rId47"/>
    <p:sldId id="1597" r:id="rId48"/>
    <p:sldId id="1598" r:id="rId49"/>
    <p:sldId id="1553" r:id="rId50"/>
    <p:sldId id="1656" r:id="rId51"/>
    <p:sldId id="1657" r:id="rId52"/>
    <p:sldId id="1572" r:id="rId53"/>
    <p:sldId id="1600" r:id="rId54"/>
    <p:sldId id="1617" r:id="rId55"/>
    <p:sldId id="1618" r:id="rId56"/>
    <p:sldId id="1619" r:id="rId57"/>
    <p:sldId id="1620" r:id="rId58"/>
    <p:sldId id="1603" r:id="rId59"/>
    <p:sldId id="1601" r:id="rId60"/>
    <p:sldId id="1640" r:id="rId61"/>
    <p:sldId id="1668" r:id="rId62"/>
    <p:sldId id="1648" r:id="rId63"/>
    <p:sldId id="1664" r:id="rId64"/>
    <p:sldId id="1670" r:id="rId65"/>
    <p:sldId id="1671" r:id="rId66"/>
    <p:sldId id="1672" r:id="rId67"/>
    <p:sldId id="1673" r:id="rId68"/>
    <p:sldId id="1645" r:id="rId69"/>
    <p:sldId id="1662" r:id="rId70"/>
    <p:sldId id="1663" r:id="rId71"/>
    <p:sldId id="1660" r:id="rId72"/>
    <p:sldId id="1661" r:id="rId73"/>
    <p:sldId id="1642" r:id="rId74"/>
    <p:sldId id="1658" r:id="rId75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9900"/>
    <a:srgbClr val="FF00FF"/>
    <a:srgbClr val="FFFF00"/>
    <a:srgbClr val="66FF33"/>
    <a:srgbClr val="FF0066"/>
    <a:srgbClr val="00CC00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727" autoAdjust="0"/>
    <p:restoredTop sz="93971" autoAdjust="0"/>
  </p:normalViewPr>
  <p:slideViewPr>
    <p:cSldViewPr>
      <p:cViewPr varScale="1">
        <p:scale>
          <a:sx n="64" d="100"/>
          <a:sy n="64" d="100"/>
        </p:scale>
        <p:origin x="106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3.xml"/><Relationship Id="rId13" Type="http://schemas.openxmlformats.org/officeDocument/2006/relationships/slide" Target="slides/slide67.xml"/><Relationship Id="rId3" Type="http://schemas.openxmlformats.org/officeDocument/2006/relationships/slide" Target="slides/slide22.xml"/><Relationship Id="rId7" Type="http://schemas.openxmlformats.org/officeDocument/2006/relationships/slide" Target="slides/slide41.xml"/><Relationship Id="rId12" Type="http://schemas.openxmlformats.org/officeDocument/2006/relationships/slide" Target="slides/slide56.xml"/><Relationship Id="rId2" Type="http://schemas.openxmlformats.org/officeDocument/2006/relationships/slide" Target="slides/slide15.xml"/><Relationship Id="rId1" Type="http://schemas.openxmlformats.org/officeDocument/2006/relationships/slide" Target="slides/slide14.xml"/><Relationship Id="rId6" Type="http://schemas.openxmlformats.org/officeDocument/2006/relationships/slide" Target="slides/slide39.xml"/><Relationship Id="rId11" Type="http://schemas.openxmlformats.org/officeDocument/2006/relationships/slide" Target="slides/slide51.xml"/><Relationship Id="rId5" Type="http://schemas.openxmlformats.org/officeDocument/2006/relationships/slide" Target="slides/slide31.xml"/><Relationship Id="rId10" Type="http://schemas.openxmlformats.org/officeDocument/2006/relationships/slide" Target="slides/slide49.xml"/><Relationship Id="rId4" Type="http://schemas.openxmlformats.org/officeDocument/2006/relationships/slide" Target="slides/slide27.xml"/><Relationship Id="rId9" Type="http://schemas.openxmlformats.org/officeDocument/2006/relationships/slide" Target="slides/slide44.xml"/><Relationship Id="rId14" Type="http://schemas.openxmlformats.org/officeDocument/2006/relationships/slide" Target="slides/slide7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468C42B-F36E-4480-93FF-7272379BF1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DB5413F-665E-4A00-9899-D47D2D7135E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8197C7E-B254-4B98-BAD9-1DDB1C6163E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5A446F7F-674E-4388-8F38-1E8547D4784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6952BD11-62E0-4C5F-A1E9-9F327835F5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417DFEE2-0048-4552-B9B4-B3180FE9A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5E383BA-9152-406F-BE94-6BA0288397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8E960652-79DF-4817-8CA7-B9289D6795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DD4137B-8A13-44DE-9D01-750BB3FE3503}" type="slidenum">
              <a:rPr lang="en-US" altLang="zh-TW"/>
              <a:pPr>
                <a:spcBef>
                  <a:spcPct val="0"/>
                </a:spcBef>
              </a:pPr>
              <a:t>9</a:t>
            </a:fld>
            <a:endParaRPr lang="en-US" altLang="zh-TW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B7773A7-EAE3-43CA-B745-725D63B8BC7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CBB7159-7887-406A-9454-F65F44823E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840D2EA7-4B9E-4F8B-9C86-EB10322128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F2600CD-77AD-4A9B-93F4-D780BF3FDE20}" type="slidenum">
              <a:rPr lang="en-US" altLang="zh-TW"/>
              <a:pPr>
                <a:spcBef>
                  <a:spcPct val="0"/>
                </a:spcBef>
              </a:pPr>
              <a:t>27</a:t>
            </a:fld>
            <a:endParaRPr lang="en-US" altLang="zh-TW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D9AF2AE-E3C8-4819-A43E-42B7055167C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651FE10-42F7-44C1-9ADA-78A2DC6E1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7E3D5AB4-C7B6-4EBC-9E33-2D91309A96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B7FE9F-9842-43A6-9A79-1D60A15A65F7}" type="slidenum">
              <a:rPr lang="en-US" altLang="zh-TW"/>
              <a:pPr>
                <a:spcBef>
                  <a:spcPct val="0"/>
                </a:spcBef>
              </a:pPr>
              <a:t>31</a:t>
            </a:fld>
            <a:endParaRPr lang="en-US" altLang="zh-TW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CDC9B4E7-3FD8-4C84-9EE6-BFF5DEC2C13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CB2A99FB-1FFE-4985-93E8-7EFC343CF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D6779265-D2C1-4FAC-B6D7-424A04822F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BF229F3-581F-47FC-A58A-64C54073BC95}" type="slidenum">
              <a:rPr lang="en-US" altLang="zh-TW"/>
              <a:pPr>
                <a:spcBef>
                  <a:spcPct val="0"/>
                </a:spcBef>
              </a:pPr>
              <a:t>32</a:t>
            </a:fld>
            <a:endParaRPr lang="en-US" altLang="zh-TW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BE5CDC7-4F61-4A65-9C6E-3206A3622D7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6536FA05-4DCC-44BA-9C56-A404A3C3E3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696CC094-CC9F-4C39-802C-20403BCF4E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1176664-52F2-4857-8769-A6A18C3F200A}" type="slidenum">
              <a:rPr lang="en-US" altLang="zh-TW"/>
              <a:pPr>
                <a:spcBef>
                  <a:spcPct val="0"/>
                </a:spcBef>
              </a:pPr>
              <a:t>33</a:t>
            </a:fld>
            <a:endParaRPr lang="en-US" altLang="zh-TW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AB79978-4365-47CB-9A1D-7C109E8CEE9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21E0951-6084-4B0F-806D-23C0046CE9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7178A9C-7102-4F00-97AE-332F3ED577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7AF749E-26E1-4F1A-9EA6-E8A790615D8B}" type="slidenum">
              <a:rPr lang="en-US" altLang="zh-TW"/>
              <a:pPr>
                <a:spcBef>
                  <a:spcPct val="0"/>
                </a:spcBef>
              </a:pPr>
              <a:t>34</a:t>
            </a:fld>
            <a:endParaRPr lang="en-US" altLang="zh-TW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D6F1FADD-8903-46F3-8FD4-8421611D48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760E3875-6560-465D-BE37-8D0CE12A44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8EAC04F9-5B64-4E40-BDF0-05930A2BB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8DBEFFE-39F7-4F1F-BB10-332E59E5E5F6}" type="slidenum">
              <a:rPr lang="en-US" altLang="zh-TW"/>
              <a:pPr>
                <a:spcBef>
                  <a:spcPct val="0"/>
                </a:spcBef>
              </a:pPr>
              <a:t>35</a:t>
            </a:fld>
            <a:endParaRPr lang="en-US" altLang="zh-TW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CFF479EA-8C08-4651-A19E-1B4B8D09088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C1779E0B-FA44-474A-ABF6-E9B10C7F0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8FAB8981-FCEE-42F8-8377-25148C673B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350F7EA-093E-40C5-BCC8-F13D9CF7ABB2}" type="slidenum">
              <a:rPr lang="en-US" altLang="zh-TW"/>
              <a:pPr>
                <a:spcBef>
                  <a:spcPct val="0"/>
                </a:spcBef>
              </a:pPr>
              <a:t>36</a:t>
            </a:fld>
            <a:endParaRPr lang="en-US" altLang="zh-TW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55F4BC9-9508-4018-96F8-3FE86F46FF6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701A1DFB-C779-460A-9DED-6E457B7C58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FAA8D11B-E5A3-48B2-B665-ED56230B09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FF011A5-97F3-4CE8-B951-2826720F0AD5}" type="slidenum">
              <a:rPr lang="en-US" altLang="zh-TW"/>
              <a:pPr>
                <a:spcBef>
                  <a:spcPct val="0"/>
                </a:spcBef>
              </a:pPr>
              <a:t>39</a:t>
            </a:fld>
            <a:endParaRPr lang="en-US" altLang="zh-TW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F7C01475-3073-46C8-8416-417DFE34541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D813DADA-C791-47DD-BDD8-2748F497A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54497FEF-A89B-4325-AD1B-4D12E56CD1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A90697E-6AB2-4D4A-B0FB-50AE18D9D981}" type="slidenum">
              <a:rPr lang="en-US" altLang="zh-TW"/>
              <a:pPr>
                <a:spcBef>
                  <a:spcPct val="0"/>
                </a:spcBef>
              </a:pPr>
              <a:t>40</a:t>
            </a:fld>
            <a:endParaRPr lang="en-US" altLang="zh-TW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89B4A475-B418-4446-BC95-95FDF2818A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A99412B-C16B-48B7-A04E-9FB102326C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37C92FA4-F274-44BB-A2BD-4F4D5EF1CF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5C43299-7199-4341-9628-B2D0B6AD1240}" type="slidenum">
              <a:rPr lang="en-US" altLang="zh-TW"/>
              <a:pPr>
                <a:spcBef>
                  <a:spcPct val="0"/>
                </a:spcBef>
              </a:pPr>
              <a:t>41</a:t>
            </a:fld>
            <a:endParaRPr lang="en-US" altLang="zh-TW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987A8BD6-BDC6-40AE-AA6A-E2C937B7EC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75993E0-31F5-41C1-A998-7C117698E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D9A4BDF7-5095-40DD-AB44-80166C52F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0D2516D-4862-486B-83F8-B7979E6C555A}" type="slidenum">
              <a:rPr lang="en-US" altLang="zh-TW"/>
              <a:pPr>
                <a:spcBef>
                  <a:spcPct val="0"/>
                </a:spcBef>
              </a:pPr>
              <a:t>11</a:t>
            </a:fld>
            <a:endParaRPr lang="en-US" altLang="zh-TW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81E2F075-1559-4AD0-8AB2-D8210701B2F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E40B847D-54BC-4588-B899-8D0E5D7B5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20B532AB-4178-45ED-916B-D01C6DF334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9B3075C-70FC-42D9-8EA0-F57DA0FE2589}" type="slidenum">
              <a:rPr lang="en-US" altLang="zh-TW"/>
              <a:pPr>
                <a:spcBef>
                  <a:spcPct val="0"/>
                </a:spcBef>
              </a:pPr>
              <a:t>43</a:t>
            </a:fld>
            <a:endParaRPr lang="en-US" altLang="zh-TW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B759143C-BD0B-4986-857D-92E10E0C3A4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F26F8AFF-6E7F-40EB-9876-47E7A8B5B5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B973D053-4D21-4013-9EF0-F679874F32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F248ACA-B77A-42E1-B444-1BFF63F8B59F}" type="slidenum">
              <a:rPr lang="en-US" altLang="zh-TW"/>
              <a:pPr>
                <a:spcBef>
                  <a:spcPct val="0"/>
                </a:spcBef>
              </a:pPr>
              <a:t>44</a:t>
            </a:fld>
            <a:endParaRPr lang="en-US" altLang="zh-TW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E325170-AD30-48E4-9BBA-F467E5CE553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7A11A55-6CAE-4ED2-9AFD-F13BCBF39C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A6B79C6E-C188-4A79-9D7C-CEBF2C9EC8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C749B10-A14E-48C6-BE28-35F6FD9C7804}" type="slidenum">
              <a:rPr lang="en-US" altLang="zh-TW"/>
              <a:pPr>
                <a:spcBef>
                  <a:spcPct val="0"/>
                </a:spcBef>
              </a:pPr>
              <a:t>45</a:t>
            </a:fld>
            <a:endParaRPr lang="en-US" altLang="zh-TW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7B8F2CC-7CAF-4BBC-BE12-D77D706693D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E8F3DC69-2C26-4544-AA09-493A1425CA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574BF556-40FF-4506-AA1A-B2DA74BBF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9CFCEC6-FC84-4FB2-B9AA-C34890C72330}" type="slidenum">
              <a:rPr lang="en-US" altLang="zh-TW"/>
              <a:pPr>
                <a:spcBef>
                  <a:spcPct val="0"/>
                </a:spcBef>
              </a:pPr>
              <a:t>46</a:t>
            </a:fld>
            <a:endParaRPr lang="en-US" altLang="zh-TW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B51F9A2E-1B00-4307-8EBD-8A77145D477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60733355-15A1-41BD-8FEE-549B62D1F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2D0C3C72-ABE6-44EE-AA98-5669D4DBFE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72E82F9-22A4-4977-A459-FFDE5B6D5506}" type="slidenum">
              <a:rPr lang="en-US" altLang="zh-TW"/>
              <a:pPr>
                <a:spcBef>
                  <a:spcPct val="0"/>
                </a:spcBef>
              </a:pPr>
              <a:t>47</a:t>
            </a:fld>
            <a:endParaRPr lang="en-US" altLang="zh-TW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238E44F-919C-4C3F-9292-4592983B4AD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A71D8C-3E3B-4574-9232-E3BD5DB6CD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4967886-348D-451A-8ED7-9BF9CD0BF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60960F1-965E-4AF6-B141-CDB2A35D16B5}" type="slidenum">
              <a:rPr lang="en-US" altLang="zh-TW"/>
              <a:pPr>
                <a:spcBef>
                  <a:spcPct val="0"/>
                </a:spcBef>
              </a:pPr>
              <a:t>48</a:t>
            </a:fld>
            <a:endParaRPr lang="en-US" altLang="zh-TW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BDF7C65-B19C-43C0-8252-EA6287BDA6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89AA44BA-EB89-4CEF-A8C0-BACC3F661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B156DE0D-74C1-4B02-8DFF-E935CA1BA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DD42370-550C-4A95-9C43-4FF685C99CE0}" type="slidenum">
              <a:rPr lang="en-US" altLang="zh-TW"/>
              <a:pPr>
                <a:spcBef>
                  <a:spcPct val="0"/>
                </a:spcBef>
              </a:pPr>
              <a:t>49</a:t>
            </a:fld>
            <a:endParaRPr lang="en-US" altLang="zh-TW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974965ED-19F8-4001-9980-1F4532E3B6E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0C8DF1A5-56AC-41EA-BAC4-FE54EF984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6C17B5FF-79DA-48CC-80EF-A88743D900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98BFA18-B7D4-4FD2-9ED7-D9EC41985E79}" type="slidenum">
              <a:rPr lang="en-US" altLang="zh-TW"/>
              <a:pPr>
                <a:spcBef>
                  <a:spcPct val="0"/>
                </a:spcBef>
              </a:pPr>
              <a:t>50</a:t>
            </a:fld>
            <a:endParaRPr lang="en-US" altLang="zh-TW"/>
          </a:p>
        </p:txBody>
      </p:sp>
      <p:sp>
        <p:nvSpPr>
          <p:cNvPr id="80899" name="Rectangle 2050">
            <a:extLst>
              <a:ext uri="{FF2B5EF4-FFF2-40B4-BE49-F238E27FC236}">
                <a16:creationId xmlns:a16="http://schemas.microsoft.com/office/drawing/2014/main" id="{21B9E0FB-9A2B-47CF-8346-D8C91D8111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80900" name="Rectangle 2051">
            <a:extLst>
              <a:ext uri="{FF2B5EF4-FFF2-40B4-BE49-F238E27FC236}">
                <a16:creationId xmlns:a16="http://schemas.microsoft.com/office/drawing/2014/main" id="{9D6574AE-65D5-4EBA-854C-DFDDB0E40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5A3BE4E1-4ADB-4C8C-AC82-975CA3C5E8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841CF66-9B15-45BF-853E-A7C3A72E0B0D}" type="slidenum">
              <a:rPr lang="en-US" altLang="zh-TW"/>
              <a:pPr>
                <a:spcBef>
                  <a:spcPct val="0"/>
                </a:spcBef>
              </a:pPr>
              <a:t>51</a:t>
            </a:fld>
            <a:endParaRPr lang="en-US" altLang="zh-TW"/>
          </a:p>
        </p:txBody>
      </p:sp>
      <p:sp>
        <p:nvSpPr>
          <p:cNvPr id="82947" name="Rectangle 1026">
            <a:extLst>
              <a:ext uri="{FF2B5EF4-FFF2-40B4-BE49-F238E27FC236}">
                <a16:creationId xmlns:a16="http://schemas.microsoft.com/office/drawing/2014/main" id="{948C7226-8343-4CAB-B3B9-604926845D6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82948" name="Rectangle 1027">
            <a:extLst>
              <a:ext uri="{FF2B5EF4-FFF2-40B4-BE49-F238E27FC236}">
                <a16:creationId xmlns:a16="http://schemas.microsoft.com/office/drawing/2014/main" id="{CFD32B9E-72C3-45B2-BE41-51245FE44E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47EEEF20-5DE3-4058-9ED1-1D5B10440D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4198267-50A9-46A5-B824-8288209A1B1F}" type="slidenum">
              <a:rPr lang="en-US" altLang="zh-TW"/>
              <a:pPr>
                <a:spcBef>
                  <a:spcPct val="0"/>
                </a:spcBef>
              </a:pPr>
              <a:t>53</a:t>
            </a:fld>
            <a:endParaRPr lang="en-US" altLang="zh-TW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8EFEF74-D688-4731-8076-B073D3DE471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12598F2F-346D-47A0-8160-8AC31F0E8D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2EA76488-D4B6-4A7C-B6C8-BBA7C7946E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04D0065-CC90-49A1-912C-ACA083F84D98}" type="slidenum">
              <a:rPr lang="en-US" altLang="zh-TW"/>
              <a:pPr>
                <a:spcBef>
                  <a:spcPct val="0"/>
                </a:spcBef>
              </a:pPr>
              <a:t>14</a:t>
            </a:fld>
            <a:endParaRPr lang="en-US" altLang="zh-TW"/>
          </a:p>
        </p:txBody>
      </p:sp>
      <p:sp>
        <p:nvSpPr>
          <p:cNvPr id="19459" name="Rectangle 1026">
            <a:extLst>
              <a:ext uri="{FF2B5EF4-FFF2-40B4-BE49-F238E27FC236}">
                <a16:creationId xmlns:a16="http://schemas.microsoft.com/office/drawing/2014/main" id="{79D654C3-4FCD-40D2-A0CD-C5F1AAABFFD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1027">
            <a:extLst>
              <a:ext uri="{FF2B5EF4-FFF2-40B4-BE49-F238E27FC236}">
                <a16:creationId xmlns:a16="http://schemas.microsoft.com/office/drawing/2014/main" id="{261AC223-3661-4C33-8D4B-27D62DE01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9F29D693-0D1E-4014-94F8-4514FCB7AC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540D50C-6E07-4AEC-A554-552FA3D64DB1}" type="slidenum">
              <a:rPr lang="en-US" altLang="zh-TW"/>
              <a:pPr>
                <a:spcBef>
                  <a:spcPct val="0"/>
                </a:spcBef>
              </a:pPr>
              <a:t>54</a:t>
            </a:fld>
            <a:endParaRPr lang="en-US" altLang="zh-TW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F238D148-2F94-453B-BF26-C5ABAFF157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D60A0D79-7045-46EA-9165-0982CB475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658C3CF3-2232-4BFA-9B2F-5EFBD80225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BF81932-1905-4A2A-8F4E-54EC22BBC9A6}" type="slidenum">
              <a:rPr lang="en-US" altLang="zh-TW"/>
              <a:pPr>
                <a:spcBef>
                  <a:spcPct val="0"/>
                </a:spcBef>
              </a:pPr>
              <a:t>55</a:t>
            </a:fld>
            <a:endParaRPr lang="en-US" altLang="zh-TW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0FAEE663-3E6C-4585-8997-143A3B4D68A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05B5404-F6E9-4B46-AA5C-E26C2DAD6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46CBA7F8-89E4-4B54-9826-7BB3F0BFE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3FB769C-D6F1-4432-A63C-3F23E6DBA2AE}" type="slidenum">
              <a:rPr lang="en-US" altLang="zh-TW"/>
              <a:pPr>
                <a:spcBef>
                  <a:spcPct val="0"/>
                </a:spcBef>
              </a:pPr>
              <a:t>56</a:t>
            </a:fld>
            <a:endParaRPr lang="en-US" altLang="zh-TW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C63E8E2C-2833-49C5-8214-B3D5A88E1E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FECFADD-36E6-491A-A577-2D75AE413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D7CC1B8-6F18-4C12-B2A1-1F5246B49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C2D095E-E620-4122-96A3-4D2C12BFCAA2}" type="slidenum">
              <a:rPr lang="en-US" altLang="zh-TW"/>
              <a:pPr>
                <a:spcBef>
                  <a:spcPct val="0"/>
                </a:spcBef>
              </a:pPr>
              <a:t>57</a:t>
            </a:fld>
            <a:endParaRPr lang="en-US" altLang="zh-TW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63199B5D-9DD7-4976-ABC7-25DA3782F1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1C86B437-3FA4-474E-BEB5-606F41D21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649E279E-D5B9-4396-A353-6B9CD0F9D7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F9B6AE1-F9C1-4D18-8A20-4237A03312B4}" type="slidenum">
              <a:rPr lang="en-US" altLang="zh-TW"/>
              <a:pPr>
                <a:spcBef>
                  <a:spcPct val="0"/>
                </a:spcBef>
              </a:pPr>
              <a:t>58</a:t>
            </a:fld>
            <a:endParaRPr lang="en-US" altLang="zh-TW"/>
          </a:p>
        </p:txBody>
      </p:sp>
      <p:sp>
        <p:nvSpPr>
          <p:cNvPr id="96259" name="Rectangle 1026">
            <a:extLst>
              <a:ext uri="{FF2B5EF4-FFF2-40B4-BE49-F238E27FC236}">
                <a16:creationId xmlns:a16="http://schemas.microsoft.com/office/drawing/2014/main" id="{30DBFC3A-DC29-4843-81D6-C8EAE82666F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6260" name="Rectangle 1027">
            <a:extLst>
              <a:ext uri="{FF2B5EF4-FFF2-40B4-BE49-F238E27FC236}">
                <a16:creationId xmlns:a16="http://schemas.microsoft.com/office/drawing/2014/main" id="{FD848CF0-1C06-470E-876F-1E2466EDA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B9E294DC-23F2-4A1A-AD75-FE1B96D1B0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BDFFFAA-E385-4536-AD88-A2AF721D6EC6}" type="slidenum">
              <a:rPr lang="en-US" altLang="zh-TW"/>
              <a:pPr>
                <a:spcBef>
                  <a:spcPct val="0"/>
                </a:spcBef>
              </a:pPr>
              <a:t>59</a:t>
            </a:fld>
            <a:endParaRPr lang="en-US" altLang="zh-TW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58D595AC-1875-4364-ABF0-F7DA36CFD0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A8B6B868-AF56-4086-BC42-1A07D5A75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A33A414-0012-446A-B17D-9EFEA62D2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2D9D497-A579-49AB-A272-2B4FA1FD2486}" type="slidenum">
              <a:rPr lang="en-US" altLang="zh-TW"/>
              <a:pPr>
                <a:spcBef>
                  <a:spcPct val="0"/>
                </a:spcBef>
              </a:pPr>
              <a:t>61</a:t>
            </a:fld>
            <a:endParaRPr lang="en-US" altLang="zh-TW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924AE787-039F-46BC-9BA4-DDE08069D4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73AA954-5473-4420-96C6-7565C9DB66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50C8E3BD-6EBF-4862-8345-125A154C02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484A8826-D645-40FC-B6E6-5D9962152B9D}" type="slidenum">
              <a:rPr lang="en-US" altLang="zh-TW"/>
              <a:pPr>
                <a:spcBef>
                  <a:spcPct val="0"/>
                </a:spcBef>
              </a:pPr>
              <a:t>64</a:t>
            </a:fld>
            <a:endParaRPr lang="en-US" altLang="zh-TW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E12B9BD-E25E-479E-80BB-AF82226968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98D54AA3-D48B-41B4-81A5-60BBAFC632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D74A112-4AC5-4476-A4E1-0A610D942B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B7FC9FF-3E7F-4B5F-A24B-0FF73FEB853C}" type="slidenum">
              <a:rPr lang="en-US" altLang="zh-TW"/>
              <a:pPr>
                <a:spcBef>
                  <a:spcPct val="0"/>
                </a:spcBef>
              </a:pPr>
              <a:t>67</a:t>
            </a:fld>
            <a:endParaRPr lang="en-US" altLang="zh-TW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C75623A0-F4BA-4D31-80A4-2067EA459E4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D41D2FC9-33AC-48C6-B289-722EEB5509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459CA63-6B83-4C84-AF78-048321D41A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D250486-BC8F-49D6-9ABE-38D0FC338CE1}" type="slidenum">
              <a:rPr lang="en-US" altLang="zh-TW"/>
              <a:pPr>
                <a:spcBef>
                  <a:spcPct val="0"/>
                </a:spcBef>
              </a:pPr>
              <a:t>71</a:t>
            </a:fld>
            <a:endParaRPr lang="en-US" altLang="zh-TW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4EFBAED9-F05D-4279-90B3-628737CA235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0FB3637-D3F4-4BD1-9F11-6A8AB1A81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DC7127A2-CB80-4E71-86BF-B3EBF8FEF0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0505609-3682-4250-9FCC-A89BB470DEFB}" type="slidenum">
              <a:rPr lang="en-US" altLang="zh-TW"/>
              <a:pPr>
                <a:spcBef>
                  <a:spcPct val="0"/>
                </a:spcBef>
              </a:pPr>
              <a:t>15</a:t>
            </a:fld>
            <a:endParaRPr lang="en-US" altLang="zh-TW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CB7EF61-02D3-4F9E-9AB9-60B6B426D37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5FF7D50-8D5C-41A7-9911-27D3D2D85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76C54172-5C0C-4DA7-8BDF-B6084593FC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E7CE6DA-6E40-4411-95A2-5DED358AB355}" type="slidenum">
              <a:rPr lang="en-US" altLang="zh-TW"/>
              <a:pPr>
                <a:spcBef>
                  <a:spcPct val="0"/>
                </a:spcBef>
              </a:pPr>
              <a:t>72</a:t>
            </a:fld>
            <a:endParaRPr lang="en-US" altLang="zh-TW"/>
          </a:p>
        </p:txBody>
      </p:sp>
      <p:sp>
        <p:nvSpPr>
          <p:cNvPr id="116739" name="Rectangle 1026">
            <a:extLst>
              <a:ext uri="{FF2B5EF4-FFF2-40B4-BE49-F238E27FC236}">
                <a16:creationId xmlns:a16="http://schemas.microsoft.com/office/drawing/2014/main" id="{739D168B-4FC8-4CEC-94E2-8659CEE3B89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16740" name="Rectangle 1027">
            <a:extLst>
              <a:ext uri="{FF2B5EF4-FFF2-40B4-BE49-F238E27FC236}">
                <a16:creationId xmlns:a16="http://schemas.microsoft.com/office/drawing/2014/main" id="{1FA04206-0DA9-45C8-8E59-EB521641E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1A07AB97-F6DE-4587-BC8F-5D42F4C5E8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2C846C0-48BB-4F72-929D-DC1D73C8FE59}" type="slidenum">
              <a:rPr lang="en-US" altLang="zh-TW"/>
              <a:pPr>
                <a:spcBef>
                  <a:spcPct val="0"/>
                </a:spcBef>
              </a:pPr>
              <a:t>17</a:t>
            </a:fld>
            <a:endParaRPr lang="en-US" altLang="zh-TW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CD3DBEA-0D8F-4D90-8E1F-DCAD794A719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0BE7E05E-68A9-4295-B793-CB98C119C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76E38E1D-A7FF-4A0E-9C86-48EBBB05E0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5852AC9-F47C-4032-B2FA-9238D6A980FB}" type="slidenum">
              <a:rPr lang="en-US" altLang="zh-TW"/>
              <a:pPr>
                <a:spcBef>
                  <a:spcPct val="0"/>
                </a:spcBef>
              </a:pPr>
              <a:t>18</a:t>
            </a:fld>
            <a:endParaRPr lang="en-US" altLang="zh-TW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9C8D53D-6669-4565-8963-BCC5F800C5A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2FB1B224-3113-497A-B3FE-EF0757EAA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2200B84-C588-4BE8-AAD9-02E4CEA70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5D81334-9A10-4A94-900A-1DDE275D2BBA}" type="slidenum">
              <a:rPr lang="en-US" altLang="zh-TW"/>
              <a:pPr>
                <a:spcBef>
                  <a:spcPct val="0"/>
                </a:spcBef>
              </a:pPr>
              <a:t>19</a:t>
            </a:fld>
            <a:endParaRPr lang="en-US" altLang="zh-TW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AEA1A15-7ED9-4951-9B1C-F524F28E77A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56E0312E-821D-469C-BA0E-3B27F624A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BBCF904A-D732-4A7D-91EB-12B4BCDBE2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6C6D8B2-1685-436A-8115-5550C80925C0}" type="slidenum">
              <a:rPr lang="en-US" altLang="zh-TW"/>
              <a:pPr>
                <a:spcBef>
                  <a:spcPct val="0"/>
                </a:spcBef>
              </a:pPr>
              <a:t>22</a:t>
            </a:fld>
            <a:endParaRPr lang="en-US" altLang="zh-TW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7DDA0BF-5E66-4D0E-A27C-C5058031D45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88F49036-18C3-4858-ADCD-03FA5CB62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560A172-C7FC-41FE-BACA-7271F125DA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744BF0C-E7CD-4DFB-9AE3-55926EA26CEA}" type="slidenum">
              <a:rPr lang="en-US" altLang="zh-TW"/>
              <a:pPr>
                <a:spcBef>
                  <a:spcPct val="0"/>
                </a:spcBef>
              </a:pPr>
              <a:t>23</a:t>
            </a:fld>
            <a:endParaRPr lang="en-US" altLang="zh-TW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250E7B20-D40C-4836-9AA9-88346DBECC7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0B2EEBAA-3322-43C9-A538-3ACB1ED28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8B4907-943B-4E2B-94E9-4A0C06E551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DCB714-8D96-407C-946D-7C342EFCF4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DE3D2BF-27BB-4C71-81FD-A57086657D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3889E6-D8F8-4162-A272-50532DD79FA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078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A84F4E-B907-41F5-BBDC-055824EE67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93E392-3A0A-4534-86AC-4C553988EE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2CF24E-519B-4440-A2C4-A5924A811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8D4A47-F78C-4B9D-AB10-78C3A31D851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800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0094D0-8C03-4AF9-9DEC-F03ED019C3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DC624C-8967-4994-BD03-3E5E84AD63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84B588C-0F81-4DE2-A7FD-8559E5465D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98B204-8E67-4F10-B56F-EC917828123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00136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FFEB57D-63A0-4545-A5D9-36E2E0D057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6A1C56-436C-47B6-B43E-CF8055CD42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C159A7-CF60-48B9-84BE-E6255F2EC7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2BEE63-D132-4EFE-BB0A-BC03EF8F73C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837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D84EAB-5E50-424E-A1E6-C6E793540E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4250DC-D1E4-49E9-B6A1-8C25ABF409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3E6604-7B00-41A6-B51F-43F351A25C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BE6F9F-4CC4-4E1D-BA69-A5BD664097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02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451EE-127F-49F6-A63B-31676BF30C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396690-5E98-4EF5-AF67-8302BBDFE1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597AB-9318-47C6-9DCE-727A1696D6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EEEA90-7F5C-4EC6-A627-EBBFAA940C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032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9AB71DA-A68A-4F99-BA0A-9E4712CBBA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6295DA8-C742-457D-BA07-05DEFF0F94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DE9ED18-639E-471B-A1C6-B14A01AA6E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6ED5E9-6A15-4975-835D-6515D3AF57F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603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AEA3FC3-943B-49B3-B614-CD08BCDE9E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EA8F748-7763-4A70-BDE4-BA09DBFE66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F68E452-4F43-4A04-8B53-D156D4C1C2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BB6A1F-6EA3-424D-B864-5DDB171EDA5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772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22072B1-DDC7-4063-A145-757AAA859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4D35058-2DDC-49DE-911B-A1752F13B1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3343BA-16C0-4D08-9441-0C149D1EC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562FB0-DBEA-4756-84A7-C1EBA696AF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300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5D4240-3D2E-4341-A4A4-C1C8F0DE39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E0CFB-71B1-4F4E-9994-2A961852C5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946DA2-C623-4FBA-80B2-407A4F9F95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2F5C33-DF70-4C04-B351-5206E4FD29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585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C4F50-B6AE-45E7-A166-C5FCFFCE61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26BF7-A1EA-4C80-893C-A478BFC231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F4937-A058-4973-AD5B-43BBAE4826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C1F5CA-D8B7-4089-BDF8-17D70624A9C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220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CDE98C2-F1E0-4E15-A1BA-53C5B3903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1F74932-2C79-4E86-B823-07B04B5B82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BA6A228-B50E-4001-8929-234855AC651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7594055-7AC8-4789-AAA1-1825D36564B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CE03AF0-BF1B-4EDF-853A-3CF4EEC4BF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FF146873-221C-4916-A77B-D295E019DB5D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0.png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>
            <a:extLst>
              <a:ext uri="{FF2B5EF4-FFF2-40B4-BE49-F238E27FC236}">
                <a16:creationId xmlns:a16="http://schemas.microsoft.com/office/drawing/2014/main" id="{7CF21DAA-312B-47F2-AAA0-FCC1AAEA1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8913"/>
            <a:ext cx="7702550" cy="2022475"/>
          </a:xfrm>
        </p:spPr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電磁波</a:t>
            </a:r>
            <a:r>
              <a:rPr lang="en-US" altLang="zh-TW" sz="9600" b="1">
                <a:solidFill>
                  <a:srgbClr val="C00000"/>
                </a:solidFill>
              </a:rPr>
              <a:t>-1</a:t>
            </a:r>
            <a:endParaRPr lang="zh-TW" altLang="en-US" sz="9600" b="1">
              <a:solidFill>
                <a:srgbClr val="C00000"/>
              </a:solidFill>
            </a:endParaRPr>
          </a:p>
        </p:txBody>
      </p:sp>
      <p:sp>
        <p:nvSpPr>
          <p:cNvPr id="3075" name="副標題 2">
            <a:extLst>
              <a:ext uri="{FF2B5EF4-FFF2-40B4-BE49-F238E27FC236}">
                <a16:creationId xmlns:a16="http://schemas.microsoft.com/office/drawing/2014/main" id="{E5AF2FC9-941E-48CF-B71D-3C9F6902E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5589588"/>
            <a:ext cx="6400800" cy="569912"/>
          </a:xfrm>
        </p:spPr>
        <p:txBody>
          <a:bodyPr/>
          <a:lstStyle/>
          <a:p>
            <a:r>
              <a:rPr lang="zh-TW" altLang="en-US" b="1">
                <a:solidFill>
                  <a:srgbClr val="7030A0"/>
                </a:solidFill>
              </a:rPr>
              <a:t>第</a:t>
            </a:r>
            <a:r>
              <a:rPr lang="en-US" altLang="zh-TW" b="1">
                <a:solidFill>
                  <a:srgbClr val="7030A0"/>
                </a:solidFill>
              </a:rPr>
              <a:t>3</a:t>
            </a:r>
            <a:r>
              <a:rPr lang="zh-TW" altLang="en-US" b="1">
                <a:solidFill>
                  <a:srgbClr val="7030A0"/>
                </a:solidFill>
              </a:rPr>
              <a:t>週</a:t>
            </a:r>
            <a:endParaRPr lang="zh-TW" altLang="en-US"/>
          </a:p>
        </p:txBody>
      </p:sp>
      <p:pic>
        <p:nvPicPr>
          <p:cNvPr id="3076" name="Picture 6" descr="http://3.bp.blogspot.com/-UKhM6_aUiug/Tepu7cHuq_I/AAAAAAAAB9k/BtmnpBdJR38/s320/%25E7%259B%25B8%25E7%2589%25870007.jpg">
            <a:extLst>
              <a:ext uri="{FF2B5EF4-FFF2-40B4-BE49-F238E27FC236}">
                <a16:creationId xmlns:a16="http://schemas.microsoft.com/office/drawing/2014/main" id="{E739BC33-2238-4A34-8FEA-7EB52124E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060575"/>
            <a:ext cx="446405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15E5E734-B9D4-4AA7-A646-A100D85C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萬軍莫敵 </a:t>
            </a:r>
            <a:r>
              <a:rPr lang="zh-TW" altLang="en-US" sz="3200" b="1">
                <a:solidFill>
                  <a:srgbClr val="3333FF"/>
                </a:solidFill>
              </a:rPr>
              <a:t>立委民代、環團</a:t>
            </a:r>
          </a:p>
        </p:txBody>
      </p:sp>
      <p:sp>
        <p:nvSpPr>
          <p:cNvPr id="13315" name="內容版面配置區 6">
            <a:extLst>
              <a:ext uri="{FF2B5EF4-FFF2-40B4-BE49-F238E27FC236}">
                <a16:creationId xmlns:a16="http://schemas.microsoft.com/office/drawing/2014/main" id="{A9335222-A638-4191-A6B6-2B876617C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6" name="圖片 7">
            <a:extLst>
              <a:ext uri="{FF2B5EF4-FFF2-40B4-BE49-F238E27FC236}">
                <a16:creationId xmlns:a16="http://schemas.microsoft.com/office/drawing/2014/main" id="{28F95E73-C05C-433A-B793-7A7C4B070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819400"/>
            <a:ext cx="3665537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圖片 1">
            <a:extLst>
              <a:ext uri="{FF2B5EF4-FFF2-40B4-BE49-F238E27FC236}">
                <a16:creationId xmlns:a16="http://schemas.microsoft.com/office/drawing/2014/main" id="{19BE85A4-8083-4510-9509-2DDA4A2A0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819400"/>
            <a:ext cx="2462213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D2F3E80-087D-4F13-AD6C-925F268064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TW" altLang="en-US" sz="6600" b="1">
                <a:solidFill>
                  <a:srgbClr val="3333FF"/>
                </a:solidFill>
                <a:latin typeface="新細明體" panose="02020500000000000000" pitchFamily="18" charset="-120"/>
              </a:rPr>
              <a:t>恐懼之邦 </a:t>
            </a:r>
            <a:r>
              <a:rPr lang="en-US" altLang="zh-TW" sz="1800" b="1">
                <a:solidFill>
                  <a:srgbClr val="3333FF"/>
                </a:solidFill>
                <a:cs typeface="Times New Roman" panose="02020603050405020304" pitchFamily="18" charset="0"/>
              </a:rPr>
              <a:t>2005-11-24</a:t>
            </a:r>
            <a:endParaRPr lang="zh-TW" altLang="en-US" sz="1800" b="1">
              <a:solidFill>
                <a:srgbClr val="3333FF"/>
              </a:solidFill>
              <a:cs typeface="Times New Roman" panose="02020603050405020304" pitchFamily="18" charset="0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79E0302-721A-40DA-8C71-A2027BBA7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953000" cy="4114800"/>
          </a:xfrm>
        </p:spPr>
        <p:txBody>
          <a:bodyPr/>
          <a:lstStyle/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個人身心交感 → 社會恐慌</a:t>
            </a:r>
            <a:endParaRPr lang="en-US" altLang="zh-TW" sz="2800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使用高斯計量測基地台電磁波，不懂頻率的意義。</a:t>
            </a:r>
            <a:endParaRPr lang="en-US" altLang="zh-TW" sz="2800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怕基地台（弱）但用手機（強）</a:t>
            </a: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要求規範</a:t>
            </a:r>
            <a:r>
              <a:rPr lang="en-US" altLang="zh-TW" sz="2800" b="1">
                <a:solidFill>
                  <a:srgbClr val="009900"/>
                </a:solidFill>
              </a:rPr>
              <a:t>0.1</a:t>
            </a: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毫高斯是不可能的</a:t>
            </a:r>
            <a:endParaRPr lang="zh-TW" altLang="en-US" sz="4000">
              <a:solidFill>
                <a:srgbClr val="009900"/>
              </a:solidFill>
            </a:endParaRPr>
          </a:p>
        </p:txBody>
      </p:sp>
      <p:pic>
        <p:nvPicPr>
          <p:cNvPr id="14340" name="Picture 7">
            <a:extLst>
              <a:ext uri="{FF2B5EF4-FFF2-40B4-BE49-F238E27FC236}">
                <a16:creationId xmlns:a16="http://schemas.microsoft.com/office/drawing/2014/main" id="{1B7E5264-8512-46D9-AF11-F95F5106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3" y="404813"/>
            <a:ext cx="246538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圖片 1">
            <a:extLst>
              <a:ext uri="{FF2B5EF4-FFF2-40B4-BE49-F238E27FC236}">
                <a16:creationId xmlns:a16="http://schemas.microsoft.com/office/drawing/2014/main" id="{5DC9C638-2337-4902-9530-1266281D8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3" y="4343400"/>
            <a:ext cx="2465387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F39BD5A8-7062-4F54-BBB6-840DF746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恐慌：演化趕不上文明 </a:t>
            </a:r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5548D738-C497-4899-855A-067DD413E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寧可信其有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直覺 </a:t>
            </a:r>
            <a:r>
              <a:rPr lang="en-US" altLang="zh-TW" b="1">
                <a:solidFill>
                  <a:srgbClr val="009900"/>
                </a:solidFill>
              </a:rPr>
              <a:t>vs. </a:t>
            </a:r>
            <a:r>
              <a:rPr lang="zh-TW" altLang="en-US" b="1">
                <a:solidFill>
                  <a:srgbClr val="009900"/>
                </a:solidFill>
              </a:rPr>
              <a:t>科學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負面說辭傳得快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穿鑿附會、加油添醋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雞兔同籠地混雜各式電磁波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16388" name="內容版面配置區 1">
            <a:extLst>
              <a:ext uri="{FF2B5EF4-FFF2-40B4-BE49-F238E27FC236}">
                <a16:creationId xmlns:a16="http://schemas.microsoft.com/office/drawing/2014/main" id="{AC304C1E-21B7-4674-9CA8-345E083D0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75" y="1916113"/>
            <a:ext cx="291147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2C3EEB9E-0B12-4696-9E93-25B9DA82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自然來源</a:t>
            </a:r>
            <a:r>
              <a:rPr lang="en-US" altLang="zh-TW" sz="8800" b="1">
                <a:solidFill>
                  <a:srgbClr val="3333FF"/>
                </a:solidFill>
              </a:rPr>
              <a:t>-1</a:t>
            </a:r>
            <a:endParaRPr lang="zh-TW" altLang="en-US" sz="8800"/>
          </a:p>
        </p:txBody>
      </p:sp>
      <p:sp>
        <p:nvSpPr>
          <p:cNvPr id="17411" name="內容版面配置區 2">
            <a:extLst>
              <a:ext uri="{FF2B5EF4-FFF2-40B4-BE49-F238E27FC236}">
                <a16:creationId xmlns:a16="http://schemas.microsoft.com/office/drawing/2014/main" id="{48CD0416-AFB3-4DC3-BBFB-A101A0BB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2001838"/>
            <a:ext cx="7772400" cy="411480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1638A301-99E4-40DF-B22C-E0A7701B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017713"/>
            <a:ext cx="692308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文字方塊 1">
            <a:extLst>
              <a:ext uri="{FF2B5EF4-FFF2-40B4-BE49-F238E27FC236}">
                <a16:creationId xmlns:a16="http://schemas.microsoft.com/office/drawing/2014/main" id="{B05E8511-DA09-420D-BF38-9A409054A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5373688"/>
            <a:ext cx="3381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9900"/>
                </a:solidFill>
              </a:rPr>
              <a:t>光能量強度約為電力電磁場的</a:t>
            </a:r>
            <a:r>
              <a:rPr lang="en-US" altLang="zh-TW" sz="2400" b="1">
                <a:solidFill>
                  <a:srgbClr val="009900"/>
                </a:solidFill>
              </a:rPr>
              <a:t>10</a:t>
            </a:r>
            <a:r>
              <a:rPr lang="en-US" altLang="zh-TW" sz="2400" b="1" baseline="30000">
                <a:solidFill>
                  <a:srgbClr val="009900"/>
                </a:solidFill>
              </a:rPr>
              <a:t>14</a:t>
            </a:r>
            <a:r>
              <a:rPr lang="zh-TW" altLang="en-US" sz="2400" b="1">
                <a:solidFill>
                  <a:srgbClr val="009900"/>
                </a:solidFill>
              </a:rPr>
              <a:t>倍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6CF3DF9-5DB2-4D59-8890-7860277C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609600"/>
            <a:ext cx="7272338" cy="2387600"/>
          </a:xfrm>
        </p:spPr>
        <p:txBody>
          <a:bodyPr/>
          <a:lstStyle/>
          <a:p>
            <a:pPr eaLnBrk="1" hangingPunct="1"/>
            <a:r>
              <a:rPr lang="zh-TW" altLang="en-US" sz="8800" b="1">
                <a:solidFill>
                  <a:srgbClr val="3333FF"/>
                </a:solidFill>
              </a:rPr>
              <a:t>自然來源</a:t>
            </a:r>
            <a:r>
              <a:rPr lang="en-US" altLang="zh-TW" sz="8800" b="1">
                <a:solidFill>
                  <a:srgbClr val="3333FF"/>
                </a:solidFill>
              </a:rPr>
              <a:t>-2</a:t>
            </a:r>
            <a:br>
              <a:rPr lang="en-US" altLang="zh-TW" sz="8800" b="1">
                <a:solidFill>
                  <a:srgbClr val="FF0000"/>
                </a:solidFill>
              </a:rPr>
            </a:br>
            <a:r>
              <a:rPr lang="zh-TW" altLang="en-US" sz="4000" b="1">
                <a:solidFill>
                  <a:srgbClr val="009900"/>
                </a:solidFill>
                <a:latin typeface="新細明體" panose="02020500000000000000" pitchFamily="18" charset="-120"/>
              </a:rPr>
              <a:t>生物 </a:t>
            </a:r>
            <a:r>
              <a:rPr lang="en-US" altLang="zh-TW" sz="4000" b="1">
                <a:solidFill>
                  <a:srgbClr val="009900"/>
                </a:solidFill>
                <a:latin typeface="新細明體" panose="02020500000000000000" pitchFamily="18" charset="-120"/>
              </a:rPr>
              <a:t>(</a:t>
            </a:r>
            <a:r>
              <a:rPr lang="zh-TW" altLang="en-US" sz="4000" b="1">
                <a:solidFill>
                  <a:srgbClr val="009900"/>
                </a:solidFill>
                <a:latin typeface="新細明體" panose="02020500000000000000" pitchFamily="18" charset="-120"/>
              </a:rPr>
              <a:t>電鰻</a:t>
            </a:r>
            <a:r>
              <a:rPr lang="en-US" altLang="zh-TW" sz="4000" b="1">
                <a:solidFill>
                  <a:srgbClr val="009900"/>
                </a:solidFill>
                <a:latin typeface="新細明體" panose="02020500000000000000" pitchFamily="18" charset="-120"/>
              </a:rPr>
              <a:t>…) </a:t>
            </a:r>
            <a:r>
              <a:rPr lang="zh-TW" altLang="en-US" sz="4000" b="1">
                <a:solidFill>
                  <a:srgbClr val="009900"/>
                </a:solidFill>
                <a:latin typeface="新細明體" panose="02020500000000000000" pitchFamily="18" charset="-120"/>
              </a:rPr>
              <a:t>發電、地磁</a:t>
            </a:r>
          </a:p>
        </p:txBody>
      </p:sp>
      <p:pic>
        <p:nvPicPr>
          <p:cNvPr id="18435" name="Picture 6" descr="D:\新版無圖\電磁圖\地磁-2small.gif">
            <a:extLst>
              <a:ext uri="{FF2B5EF4-FFF2-40B4-BE49-F238E27FC236}">
                <a16:creationId xmlns:a16="http://schemas.microsoft.com/office/drawing/2014/main" id="{66625043-47F0-40B2-92DE-DB3EAC78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213100"/>
            <a:ext cx="3527425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2" descr="Electric-eel.jpg">
            <a:extLst>
              <a:ext uri="{FF2B5EF4-FFF2-40B4-BE49-F238E27FC236}">
                <a16:creationId xmlns:a16="http://schemas.microsoft.com/office/drawing/2014/main" id="{43E18D45-51FF-4FDA-B959-EA6CF47F7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213100"/>
            <a:ext cx="3121025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文字方塊 1">
            <a:extLst>
              <a:ext uri="{FF2B5EF4-FFF2-40B4-BE49-F238E27FC236}">
                <a16:creationId xmlns:a16="http://schemas.microsoft.com/office/drawing/2014/main" id="{58015952-E68D-4AA4-AB8F-315B4DDEC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554663"/>
            <a:ext cx="3240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000" b="1">
                <a:solidFill>
                  <a:srgbClr val="009900"/>
                </a:solidFill>
              </a:rPr>
              <a:t>電壓高達</a:t>
            </a:r>
            <a:r>
              <a:rPr lang="en-US" altLang="zh-TW" sz="2000" b="1">
                <a:solidFill>
                  <a:srgbClr val="009900"/>
                </a:solidFill>
              </a:rPr>
              <a:t>600</a:t>
            </a:r>
            <a:r>
              <a:rPr lang="zh-TW" altLang="en-US" sz="2000" b="1">
                <a:solidFill>
                  <a:srgbClr val="009900"/>
                </a:solidFill>
              </a:rPr>
              <a:t>～</a:t>
            </a:r>
            <a:r>
              <a:rPr lang="en-US" altLang="zh-TW" sz="2000" b="1">
                <a:solidFill>
                  <a:srgbClr val="009900"/>
                </a:solidFill>
              </a:rPr>
              <a:t>800</a:t>
            </a:r>
            <a:r>
              <a:rPr lang="zh-TW" altLang="en-US" sz="2000" b="1">
                <a:solidFill>
                  <a:srgbClr val="009900"/>
                </a:solidFill>
              </a:rPr>
              <a:t>伏特</a:t>
            </a:r>
            <a:endParaRPr lang="zh-TW" altLang="en-US" sz="2000"/>
          </a:p>
        </p:txBody>
      </p:sp>
      <p:sp>
        <p:nvSpPr>
          <p:cNvPr id="18438" name="文字方塊 5">
            <a:extLst>
              <a:ext uri="{FF2B5EF4-FFF2-40B4-BE49-F238E27FC236}">
                <a16:creationId xmlns:a16="http://schemas.microsoft.com/office/drawing/2014/main" id="{0A95CABA-6080-41DA-B943-A27FFF143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554663"/>
            <a:ext cx="3143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9900"/>
                </a:solidFill>
              </a:rPr>
              <a:t>電地球磁場</a:t>
            </a:r>
            <a:r>
              <a:rPr lang="en-US" altLang="zh-TW" sz="2400" b="1">
                <a:solidFill>
                  <a:srgbClr val="009900"/>
                </a:solidFill>
              </a:rPr>
              <a:t>500</a:t>
            </a:r>
            <a:r>
              <a:rPr lang="zh-TW" altLang="en-US" sz="2400" b="1">
                <a:solidFill>
                  <a:srgbClr val="009900"/>
                </a:solidFill>
              </a:rPr>
              <a:t>毫高斯</a:t>
            </a:r>
            <a:endParaRPr lang="zh-TW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5">
            <a:extLst>
              <a:ext uri="{FF2B5EF4-FFF2-40B4-BE49-F238E27FC236}">
                <a16:creationId xmlns:a16="http://schemas.microsoft.com/office/drawing/2014/main" id="{A7FA1555-BA6B-4FAF-A220-E06E5F8A85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14375"/>
            <a:ext cx="7772400" cy="1571625"/>
          </a:xfrm>
        </p:spPr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自然來源</a:t>
            </a:r>
            <a:r>
              <a:rPr lang="en-US" altLang="zh-TW" sz="8800" b="1">
                <a:solidFill>
                  <a:srgbClr val="3333FF"/>
                </a:solidFill>
              </a:rPr>
              <a:t>-3</a:t>
            </a:r>
            <a:br>
              <a:rPr lang="en-US" altLang="zh-TW" sz="8800" b="1">
                <a:solidFill>
                  <a:srgbClr val="FF0000"/>
                </a:solidFill>
              </a:rPr>
            </a:br>
            <a:r>
              <a:rPr lang="zh-TW" altLang="en-US" sz="5400" b="1">
                <a:solidFill>
                  <a:srgbClr val="009900"/>
                </a:solidFill>
              </a:rPr>
              <a:t>人體自生電流</a:t>
            </a:r>
            <a:r>
              <a:rPr lang="zh-TW" altLang="en-US" sz="2000" b="1">
                <a:solidFill>
                  <a:srgbClr val="00B050"/>
                </a:solidFill>
              </a:rPr>
              <a:t>心電圖、腦波圖</a:t>
            </a:r>
            <a:endParaRPr lang="zh-TW" altLang="en-US" sz="2000">
              <a:solidFill>
                <a:srgbClr val="00B050"/>
              </a:solidFill>
            </a:endParaRPr>
          </a:p>
        </p:txBody>
      </p:sp>
      <p:sp>
        <p:nvSpPr>
          <p:cNvPr id="20483" name="副標題 6">
            <a:extLst>
              <a:ext uri="{FF2B5EF4-FFF2-40B4-BE49-F238E27FC236}">
                <a16:creationId xmlns:a16="http://schemas.microsoft.com/office/drawing/2014/main" id="{5B685CE4-2DAC-4768-82C3-E9AD06D39E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4" name="Picture 6" descr="C:\Users\Lin\Pictures\981012.png">
            <a:extLst>
              <a:ext uri="{FF2B5EF4-FFF2-40B4-BE49-F238E27FC236}">
                <a16:creationId xmlns:a16="http://schemas.microsoft.com/office/drawing/2014/main" id="{1EF4CB0D-8014-45AC-83E8-CAC51E45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3054350"/>
            <a:ext cx="1963738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圖片 5" descr="eeg.jpg">
            <a:extLst>
              <a:ext uri="{FF2B5EF4-FFF2-40B4-BE49-F238E27FC236}">
                <a16:creationId xmlns:a16="http://schemas.microsoft.com/office/drawing/2014/main" id="{BDC876D1-E808-4C90-AEEB-2183DEC2A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068638"/>
            <a:ext cx="1920875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3" descr="C:\電磁圖\人體電訊號（小）.jpg">
            <a:extLst>
              <a:ext uri="{FF2B5EF4-FFF2-40B4-BE49-F238E27FC236}">
                <a16:creationId xmlns:a16="http://schemas.microsoft.com/office/drawing/2014/main" id="{573D3325-5B3F-4200-8C75-1733A9C0B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21013"/>
            <a:ext cx="2736850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42A7A7A4-2388-4B8C-AC5C-1EDBAD85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500" b="1">
                <a:solidFill>
                  <a:srgbClr val="C00000"/>
                </a:solidFill>
              </a:rPr>
              <a:t>有何傷害機制？</a:t>
            </a:r>
          </a:p>
        </p:txBody>
      </p:sp>
      <p:sp>
        <p:nvSpPr>
          <p:cNvPr id="22531" name="內容版面配置區 2">
            <a:extLst>
              <a:ext uri="{FF2B5EF4-FFF2-40B4-BE49-F238E27FC236}">
                <a16:creationId xmlns:a16="http://schemas.microsoft.com/office/drawing/2014/main" id="{196C1498-E6FA-4BCF-A17B-DAC583B67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2" name="Picture 5" descr="ãelectromagnetic smogãçåçæå°çµæ">
            <a:extLst>
              <a:ext uri="{FF2B5EF4-FFF2-40B4-BE49-F238E27FC236}">
                <a16:creationId xmlns:a16="http://schemas.microsoft.com/office/drawing/2014/main" id="{30391489-9FD5-43D9-B005-06A46B35D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670175"/>
            <a:ext cx="2878138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圖片 1">
            <a:extLst>
              <a:ext uri="{FF2B5EF4-FFF2-40B4-BE49-F238E27FC236}">
                <a16:creationId xmlns:a16="http://schemas.microsoft.com/office/drawing/2014/main" id="{8E9188F9-BF6A-4DA3-AA24-49F11090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670175"/>
            <a:ext cx="49657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22D739A-A156-42F7-9452-839C5C6D70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TW" altLang="en-US" sz="6600" b="1">
                <a:solidFill>
                  <a:srgbClr val="0000FF"/>
                </a:solidFill>
                <a:latin typeface="新細明體" panose="02020500000000000000" pitchFamily="18" charset="-120"/>
              </a:rPr>
              <a:t>電磁暴露</a:t>
            </a:r>
            <a:endParaRPr lang="zh-TW" altLang="en-US" sz="2400" b="1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54B79FB-45B4-4CD1-9696-B7CBE13AE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因媒體和民眾誤解</a:t>
            </a:r>
            <a:r>
              <a:rPr lang="zh-TW" altLang="en-US" b="1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輻射</a:t>
            </a:r>
            <a:r>
              <a:rPr lang="zh-TW" altLang="en-US" b="1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，世界衛生組織和電機電子工程師協會在有關</a:t>
            </a:r>
            <a:r>
              <a:rPr lang="zh-TW" altLang="en-US" b="1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電磁輻射</a:t>
            </a:r>
            <a:r>
              <a:rPr lang="zh-TW" altLang="en-US" b="1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的文件中均代以</a:t>
            </a:r>
            <a:r>
              <a:rPr lang="zh-TW" altLang="en-US" b="1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電磁暴露</a:t>
            </a:r>
            <a:r>
              <a:rPr lang="zh-TW" altLang="en-US" b="1">
                <a:solidFill>
                  <a:srgbClr val="0099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，以避免混淆</a:t>
            </a:r>
            <a:endParaRPr lang="zh-TW" altLang="en-US">
              <a:solidFill>
                <a:srgbClr val="009900"/>
              </a:solidFill>
            </a:endParaRPr>
          </a:p>
        </p:txBody>
      </p:sp>
      <p:pic>
        <p:nvPicPr>
          <p:cNvPr id="23556" name="圖片 1">
            <a:extLst>
              <a:ext uri="{FF2B5EF4-FFF2-40B4-BE49-F238E27FC236}">
                <a16:creationId xmlns:a16="http://schemas.microsoft.com/office/drawing/2014/main" id="{B5468880-17E4-4778-B6F6-E9AECE407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976688"/>
            <a:ext cx="2665412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圖片 2">
            <a:extLst>
              <a:ext uri="{FF2B5EF4-FFF2-40B4-BE49-F238E27FC236}">
                <a16:creationId xmlns:a16="http://schemas.microsoft.com/office/drawing/2014/main" id="{AE9D8BE4-6BF7-4249-B291-F82C06967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8" y="3976688"/>
            <a:ext cx="2736850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圖片 4">
            <a:extLst>
              <a:ext uri="{FF2B5EF4-FFF2-40B4-BE49-F238E27FC236}">
                <a16:creationId xmlns:a16="http://schemas.microsoft.com/office/drawing/2014/main" id="{13901619-1275-4C00-A61E-EB6EE1231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642938"/>
            <a:ext cx="388937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074">
            <a:extLst>
              <a:ext uri="{FF2B5EF4-FFF2-40B4-BE49-F238E27FC236}">
                <a16:creationId xmlns:a16="http://schemas.microsoft.com/office/drawing/2014/main" id="{D7A0131F-78AB-40EE-9782-F440ED7F6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TW" altLang="en-US" sz="6600" b="1">
                <a:solidFill>
                  <a:srgbClr val="0000FF"/>
                </a:solidFill>
              </a:rPr>
              <a:t>無形隱士</a:t>
            </a:r>
            <a:r>
              <a:rPr lang="zh-TW" altLang="en-US" sz="2000" b="1">
                <a:solidFill>
                  <a:srgbClr val="006600"/>
                </a:solidFill>
              </a:rPr>
              <a:t>場？波？</a:t>
            </a:r>
          </a:p>
        </p:txBody>
      </p:sp>
      <p:sp>
        <p:nvSpPr>
          <p:cNvPr id="25603" name="Rectangle 3075">
            <a:extLst>
              <a:ext uri="{FF2B5EF4-FFF2-40B4-BE49-F238E27FC236}">
                <a16:creationId xmlns:a16="http://schemas.microsoft.com/office/drawing/2014/main" id="{3CA7591B-5E31-4A2C-8E90-D95ACD1D5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/>
          </a:p>
        </p:txBody>
      </p:sp>
      <p:sp>
        <p:nvSpPr>
          <p:cNvPr id="25604" name="AutoShape 2" descr="ãelectromagnetic fields invisibleãçåçæå°çµæ">
            <a:extLst>
              <a:ext uri="{FF2B5EF4-FFF2-40B4-BE49-F238E27FC236}">
                <a16:creationId xmlns:a16="http://schemas.microsoft.com/office/drawing/2014/main" id="{60581659-4DA9-4DF7-9F7F-4ADBC59EDD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25605" name="圖片 4">
            <a:extLst>
              <a:ext uri="{FF2B5EF4-FFF2-40B4-BE49-F238E27FC236}">
                <a16:creationId xmlns:a16="http://schemas.microsoft.com/office/drawing/2014/main" id="{CEB7F1F1-A7EA-4B1F-BE0A-218040AAD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479925"/>
            <a:ext cx="16970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圖片 5">
            <a:extLst>
              <a:ext uri="{FF2B5EF4-FFF2-40B4-BE49-F238E27FC236}">
                <a16:creationId xmlns:a16="http://schemas.microsoft.com/office/drawing/2014/main" id="{C17FE0DB-8935-4EF9-8704-6DD341E4C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3679825"/>
            <a:ext cx="18573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圖片 6">
            <a:extLst>
              <a:ext uri="{FF2B5EF4-FFF2-40B4-BE49-F238E27FC236}">
                <a16:creationId xmlns:a16="http://schemas.microsoft.com/office/drawing/2014/main" id="{90253D4D-2CED-4E3F-94C3-0C67C75C8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1908175"/>
            <a:ext cx="1830387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圖片 8">
            <a:extLst>
              <a:ext uri="{FF2B5EF4-FFF2-40B4-BE49-F238E27FC236}">
                <a16:creationId xmlns:a16="http://schemas.microsoft.com/office/drawing/2014/main" id="{73108013-D717-49EA-AC7D-621FC568B8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3722688"/>
            <a:ext cx="2957513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56C2D45A-C2D9-49F9-A589-6FAA790E6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229600" cy="990600"/>
          </a:xfrm>
        </p:spPr>
        <p:txBody>
          <a:bodyPr/>
          <a:lstStyle/>
          <a:p>
            <a:pPr eaLnBrk="1" hangingPunct="1"/>
            <a:r>
              <a:rPr lang="zh-TW" altLang="en-US" sz="8000" b="1">
                <a:solidFill>
                  <a:srgbClr val="0000FF"/>
                </a:solidFill>
              </a:rPr>
              <a:t>需整合研究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8F7A2583-987C-4B8D-8F8E-A002461FBB86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2057400"/>
            <a:ext cx="4560888" cy="3775075"/>
          </a:xfrm>
          <a:noFill/>
        </p:spPr>
      </p:pic>
      <p:sp>
        <p:nvSpPr>
          <p:cNvPr id="27652" name="Text Box 4">
            <a:extLst>
              <a:ext uri="{FF2B5EF4-FFF2-40B4-BE49-F238E27FC236}">
                <a16:creationId xmlns:a16="http://schemas.microsoft.com/office/drawing/2014/main" id="{B700BC71-B88E-4F63-A5C3-2B0324ABB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349500"/>
            <a:ext cx="936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sz="2400" b="1">
                <a:solidFill>
                  <a:srgbClr val="009900"/>
                </a:solidFill>
                <a:latin typeface="Arial" panose="020B0604020202020204" pitchFamily="34" charset="0"/>
              </a:rPr>
              <a:t>動物實驗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C6ADF617-DE0A-40AE-A797-0AC2B81E8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508500"/>
            <a:ext cx="8318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sz="2400" b="1">
                <a:solidFill>
                  <a:srgbClr val="CC3300"/>
                </a:solidFill>
                <a:latin typeface="Arial" panose="020B0604020202020204" pitchFamily="34" charset="0"/>
              </a:rPr>
              <a:t>細胞實驗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A88F5546-71D3-451F-85D9-8007E475E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437063"/>
            <a:ext cx="863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sz="2400" b="1">
                <a:solidFill>
                  <a:srgbClr val="CC0099"/>
                </a:solidFill>
                <a:latin typeface="Arial" panose="020B0604020202020204" pitchFamily="34" charset="0"/>
              </a:rPr>
              <a:t>臨床研究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75193E20-B16C-44CA-BE2C-DC857D601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667000"/>
            <a:ext cx="10604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sz="2400" b="1">
                <a:solidFill>
                  <a:srgbClr val="6600FF"/>
                </a:solidFill>
                <a:latin typeface="Arial" panose="020B0604020202020204" pitchFamily="34" charset="0"/>
              </a:rPr>
              <a:t>流行病學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DD04812D-432C-4301-B2FE-3D1F910F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595438"/>
          </a:xfrm>
        </p:spPr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閣下是否擔心？</a:t>
            </a:r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973D7541-4D9A-4349-BA57-DFD561C3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08275"/>
            <a:ext cx="7772400" cy="3387725"/>
          </a:xfrm>
        </p:spPr>
        <p:txBody>
          <a:bodyPr/>
          <a:lstStyle/>
          <a:p>
            <a:r>
              <a:rPr lang="zh-TW" altLang="en-US" sz="4000" b="1">
                <a:solidFill>
                  <a:srgbClr val="009900"/>
                </a:solidFill>
              </a:rPr>
              <a:t>高壓電線、變電所</a:t>
            </a:r>
            <a:endParaRPr lang="en-US" altLang="zh-TW" sz="4000" b="1">
              <a:solidFill>
                <a:srgbClr val="009900"/>
              </a:solidFill>
            </a:endParaRPr>
          </a:p>
          <a:p>
            <a:r>
              <a:rPr lang="zh-TW" altLang="en-US" sz="4000" b="1">
                <a:solidFill>
                  <a:srgbClr val="009900"/>
                </a:solidFill>
              </a:rPr>
              <a:t>手機、基地台</a:t>
            </a:r>
            <a:endParaRPr lang="en-US" altLang="zh-TW" sz="4000" b="1">
              <a:solidFill>
                <a:srgbClr val="009900"/>
              </a:solidFill>
            </a:endParaRPr>
          </a:p>
          <a:p>
            <a:r>
              <a:rPr lang="zh-TW" altLang="en-US" sz="4000" b="1">
                <a:solidFill>
                  <a:srgbClr val="009900"/>
                </a:solidFill>
              </a:rPr>
              <a:t>微波爐、雷達</a:t>
            </a:r>
            <a:endParaRPr lang="en-US" altLang="zh-TW" sz="4000" b="1">
              <a:solidFill>
                <a:srgbClr val="009900"/>
              </a:solidFill>
            </a:endParaRPr>
          </a:p>
          <a:p>
            <a:r>
              <a:rPr lang="zh-TW" altLang="en-US" sz="2000" b="1">
                <a:solidFill>
                  <a:srgbClr val="7030A0"/>
                </a:solidFill>
              </a:rPr>
              <a:t>為什麼？</a:t>
            </a:r>
            <a:endParaRPr lang="en-US" altLang="zh-TW" sz="2000" b="1">
              <a:solidFill>
                <a:srgbClr val="7030A0"/>
              </a:solidFill>
            </a:endParaRPr>
          </a:p>
        </p:txBody>
      </p:sp>
      <p:pic>
        <p:nvPicPr>
          <p:cNvPr id="4100" name="圖片 4" descr="0109.jpg">
            <a:extLst>
              <a:ext uri="{FF2B5EF4-FFF2-40B4-BE49-F238E27FC236}">
                <a16:creationId xmlns:a16="http://schemas.microsoft.com/office/drawing/2014/main" id="{0CE6297B-A09D-4F87-B16A-FA4B495C6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890838"/>
            <a:ext cx="2859088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46EAF0F4-51EC-4830-BAFA-8DC8F3856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0000FF"/>
                </a:solidFill>
              </a:rPr>
              <a:t>各式</a:t>
            </a:r>
            <a:r>
              <a:rPr lang="zh-TW" altLang="zh-TW" sz="9600" b="1">
                <a:solidFill>
                  <a:srgbClr val="0000FF"/>
                </a:solidFill>
              </a:rPr>
              <a:t>實驗</a:t>
            </a:r>
            <a:endParaRPr lang="zh-TW" altLang="en-US" sz="9600"/>
          </a:p>
        </p:txBody>
      </p:sp>
      <p:sp>
        <p:nvSpPr>
          <p:cNvPr id="29699" name="內容版面配置區 2">
            <a:extLst>
              <a:ext uri="{FF2B5EF4-FFF2-40B4-BE49-F238E27FC236}">
                <a16:creationId xmlns:a16="http://schemas.microsoft.com/office/drawing/2014/main" id="{B4759FC9-8B51-4EC0-AC11-2EE71E2452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TW" altLang="en-US" sz="2000" b="1">
              <a:solidFill>
                <a:srgbClr val="009900"/>
              </a:solidFill>
            </a:endParaRPr>
          </a:p>
        </p:txBody>
      </p:sp>
      <p:pic>
        <p:nvPicPr>
          <p:cNvPr id="29700" name="Picture 4" descr="C:\Users\Lin\Pictures\W02.jpg">
            <a:extLst>
              <a:ext uri="{FF2B5EF4-FFF2-40B4-BE49-F238E27FC236}">
                <a16:creationId xmlns:a16="http://schemas.microsoft.com/office/drawing/2014/main" id="{DC50FE33-FADC-429C-BA65-6F24C0CCB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852738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>
            <a:extLst>
              <a:ext uri="{FF2B5EF4-FFF2-40B4-BE49-F238E27FC236}">
                <a16:creationId xmlns:a16="http://schemas.microsoft.com/office/drawing/2014/main" id="{2455282A-81A1-4BF0-A492-C443E9E82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2866" r="21469" b="38786"/>
          <a:stretch>
            <a:fillRect/>
          </a:stretch>
        </p:blipFill>
        <p:spPr bwMode="auto">
          <a:xfrm>
            <a:off x="5580063" y="2852738"/>
            <a:ext cx="2736850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D0C221B-9E8B-4C30-A23B-49FA8B7B3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7200" b="1">
                <a:solidFill>
                  <a:srgbClr val="A50021"/>
                </a:solidFill>
              </a:rPr>
              <a:t>電力電磁場</a:t>
            </a:r>
            <a:r>
              <a:rPr lang="zh-TW" altLang="en-US" sz="2800" b="1">
                <a:solidFill>
                  <a:srgbClr val="0000FF"/>
                </a:solidFill>
              </a:rPr>
              <a:t>高壓電線</a:t>
            </a:r>
            <a:r>
              <a:rPr lang="zh-TW" altLang="en-US" sz="2800" b="1">
                <a:solidFill>
                  <a:srgbClr val="0000FF"/>
                </a:solidFill>
                <a:latin typeface="新細明體" panose="02020500000000000000" pitchFamily="18" charset="-120"/>
              </a:rPr>
              <a:t>、</a:t>
            </a:r>
            <a:r>
              <a:rPr lang="zh-TW" altLang="en-US" sz="2800" b="1">
                <a:solidFill>
                  <a:srgbClr val="0000FF"/>
                </a:solidFill>
              </a:rPr>
              <a:t>變電所</a:t>
            </a:r>
          </a:p>
        </p:txBody>
      </p:sp>
      <p:pic>
        <p:nvPicPr>
          <p:cNvPr id="30723" name="Picture 3" descr="radiation">
            <a:extLst>
              <a:ext uri="{FF2B5EF4-FFF2-40B4-BE49-F238E27FC236}">
                <a16:creationId xmlns:a16="http://schemas.microsoft.com/office/drawing/2014/main" id="{D0CB91C5-546F-4C45-83A7-6F0AAB71FF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 b="3534"/>
          <a:stretch>
            <a:fillRect/>
          </a:stretch>
        </p:blipFill>
        <p:spPr>
          <a:xfrm>
            <a:off x="838200" y="1752600"/>
            <a:ext cx="7488238" cy="4184650"/>
          </a:xfrm>
        </p:spPr>
      </p:pic>
      <p:sp>
        <p:nvSpPr>
          <p:cNvPr id="30724" name="Oval 4">
            <a:extLst>
              <a:ext uri="{FF2B5EF4-FFF2-40B4-BE49-F238E27FC236}">
                <a16:creationId xmlns:a16="http://schemas.microsoft.com/office/drawing/2014/main" id="{FE56B32A-269F-44DD-B6FC-3AFA4BE93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76400"/>
            <a:ext cx="1524000" cy="2819400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0044E92-6036-491A-A597-54E737EF5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0000FF"/>
                </a:solidFill>
              </a:rPr>
              <a:t>下雨天  礙子吱吱叫 </a:t>
            </a:r>
            <a:br>
              <a:rPr lang="zh-TW" altLang="en-US" sz="5400" b="1">
                <a:solidFill>
                  <a:srgbClr val="0000FF"/>
                </a:solidFill>
              </a:rPr>
            </a:br>
            <a:r>
              <a:rPr lang="zh-TW" altLang="en-US" sz="3200" b="1">
                <a:solidFill>
                  <a:srgbClr val="009900"/>
                </a:solidFill>
              </a:rPr>
              <a:t>和電磁波一點關係也沒有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3558326-022F-4037-BA5F-C47FEB8F5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3" y="2636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B3F0EFA3-BDAA-4BAF-A616-5D0150BFA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913" y="2541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31749" name="Picture 5">
            <a:extLst>
              <a:ext uri="{FF2B5EF4-FFF2-40B4-BE49-F238E27FC236}">
                <a16:creationId xmlns:a16="http://schemas.microsoft.com/office/drawing/2014/main" id="{1CD42734-06AE-46CA-BE99-33FBE0C5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989138"/>
            <a:ext cx="5761037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47AC807-BC5D-4704-ACA5-2D50F066E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489075"/>
          </a:xfrm>
        </p:spPr>
        <p:txBody>
          <a:bodyPr/>
          <a:lstStyle/>
          <a:p>
            <a:pPr eaLnBrk="1" hangingPunct="1"/>
            <a:r>
              <a:rPr lang="zh-TW" altLang="en-US" sz="5700" b="1">
                <a:solidFill>
                  <a:srgbClr val="0000FF"/>
                </a:solidFill>
              </a:rPr>
              <a:t>媒體聳動挑起社會恐慌</a:t>
            </a:r>
            <a:endParaRPr lang="zh-TW" altLang="en-US" sz="5700" b="1">
              <a:solidFill>
                <a:schemeClr val="tx1"/>
              </a:solidFill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75B1875-F493-43A6-90BB-D755A01FF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2276475"/>
            <a:ext cx="8424863" cy="38195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2000" b="1">
                <a:solidFill>
                  <a:srgbClr val="009900"/>
                </a:solidFill>
              </a:rPr>
              <a:t>誰在謀殺孩子？</a:t>
            </a:r>
            <a:r>
              <a:rPr lang="en-US" altLang="zh-TW" sz="2000" b="1">
                <a:solidFill>
                  <a:srgbClr val="009900"/>
                </a:solidFill>
              </a:rPr>
              <a:t>2005</a:t>
            </a:r>
            <a:r>
              <a:rPr lang="zh-TW" altLang="en-US" sz="2000" b="1">
                <a:solidFill>
                  <a:srgbClr val="009900"/>
                </a:solidFill>
              </a:rPr>
              <a:t>                                           「不時聽說鄰居罹癌」</a:t>
            </a:r>
            <a:r>
              <a:rPr lang="en-US" altLang="zh-TW" sz="2000" b="1">
                <a:solidFill>
                  <a:srgbClr val="009900"/>
                </a:solidFill>
              </a:rPr>
              <a:t>2016</a:t>
            </a:r>
            <a:endParaRPr lang="zh-TW" altLang="zh-TW" sz="2000">
              <a:solidFill>
                <a:srgbClr val="009900"/>
              </a:solidFill>
            </a:endParaRPr>
          </a:p>
        </p:txBody>
      </p:sp>
      <p:pic>
        <p:nvPicPr>
          <p:cNvPr id="33796" name="Picture 4" descr="麥寮興華LN06_001">
            <a:extLst>
              <a:ext uri="{FF2B5EF4-FFF2-40B4-BE49-F238E27FC236}">
                <a16:creationId xmlns:a16="http://schemas.microsoft.com/office/drawing/2014/main" id="{7005D7BF-C3BF-492F-BF49-D6059239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28925"/>
            <a:ext cx="5318125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4">
            <a:extLst>
              <a:ext uri="{FF2B5EF4-FFF2-40B4-BE49-F238E27FC236}">
                <a16:creationId xmlns:a16="http://schemas.microsoft.com/office/drawing/2014/main" id="{EB298D23-0578-41FF-8C47-0D05DF2CF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2844800"/>
            <a:ext cx="3109913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2">
            <a:extLst>
              <a:ext uri="{FF2B5EF4-FFF2-40B4-BE49-F238E27FC236}">
                <a16:creationId xmlns:a16="http://schemas.microsoft.com/office/drawing/2014/main" id="{8E119883-8400-472B-81D3-E9E7733B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13188"/>
            <a:ext cx="3095625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F9D1CACE-693F-4F33-B07B-3221AA31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富於遐想、驚魂難忘</a:t>
            </a:r>
          </a:p>
        </p:txBody>
      </p:sp>
      <p:sp>
        <p:nvSpPr>
          <p:cNvPr id="35843" name="內容版面配置區 2">
            <a:extLst>
              <a:ext uri="{FF2B5EF4-FFF2-40B4-BE49-F238E27FC236}">
                <a16:creationId xmlns:a16="http://schemas.microsoft.com/office/drawing/2014/main" id="{FDEB064A-66C7-49F1-A12C-016D97C8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4" name="Picture 6" descr="ç¸éåç">
            <a:extLst>
              <a:ext uri="{FF2B5EF4-FFF2-40B4-BE49-F238E27FC236}">
                <a16:creationId xmlns:a16="http://schemas.microsoft.com/office/drawing/2014/main" id="{E9254352-3712-41B3-819E-9B4AED02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81200"/>
            <a:ext cx="66103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C7DB3307-0E36-4FE5-A6D7-9D46E4FCB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50"/>
            <a:ext cx="7772400" cy="1492250"/>
          </a:xfrm>
        </p:spPr>
        <p:txBody>
          <a:bodyPr/>
          <a:lstStyle/>
          <a:p>
            <a:r>
              <a:rPr lang="zh-TW" altLang="en-US" sz="8000" b="1">
                <a:solidFill>
                  <a:srgbClr val="0000FF"/>
                </a:solidFill>
              </a:rPr>
              <a:t>基本知識</a:t>
            </a:r>
            <a:r>
              <a:rPr lang="en-US" altLang="zh-TW" sz="8000" b="1">
                <a:solidFill>
                  <a:srgbClr val="0000FF"/>
                </a:solidFill>
              </a:rPr>
              <a:t>-1</a:t>
            </a:r>
            <a:br>
              <a:rPr lang="en-US" altLang="zh-TW" sz="8000" b="1">
                <a:solidFill>
                  <a:srgbClr val="0000FF"/>
                </a:solidFill>
              </a:rPr>
            </a:br>
            <a:r>
              <a:rPr lang="zh-TW" altLang="zh-TW" sz="2800" b="1">
                <a:solidFill>
                  <a:srgbClr val="FF00FF"/>
                </a:solidFill>
              </a:rPr>
              <a:t>家電的磁場值</a:t>
            </a:r>
            <a:r>
              <a:rPr lang="zh-TW" altLang="zh-TW" sz="1800" b="1">
                <a:solidFill>
                  <a:srgbClr val="009900"/>
                </a:solidFill>
              </a:rPr>
              <a:t>（毫高斯）（距離</a:t>
            </a:r>
            <a:r>
              <a:rPr lang="en-US" altLang="zh-TW" sz="1800" b="1">
                <a:solidFill>
                  <a:srgbClr val="009900"/>
                </a:solidFill>
              </a:rPr>
              <a:t>3</a:t>
            </a:r>
            <a:r>
              <a:rPr lang="zh-TW" altLang="zh-TW" sz="1800" b="1">
                <a:solidFill>
                  <a:srgbClr val="009900"/>
                </a:solidFill>
              </a:rPr>
              <a:t>公分）</a:t>
            </a:r>
            <a:endParaRPr lang="zh-TW" altLang="en-US" sz="1800">
              <a:solidFill>
                <a:srgbClr val="009900"/>
              </a:solidFill>
            </a:endParaRPr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33E19BF5-BD01-4E8D-9788-A83BE6567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2085975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國際規範</a:t>
            </a:r>
            <a:r>
              <a:rPr lang="en-US" altLang="zh-TW" b="1">
                <a:solidFill>
                  <a:srgbClr val="009900"/>
                </a:solidFill>
              </a:rPr>
              <a:t>2000</a:t>
            </a:r>
            <a:r>
              <a:rPr lang="zh-TW" altLang="en-US" sz="1800" b="1"/>
              <a:t>（</a:t>
            </a:r>
            <a:r>
              <a:rPr lang="en-US" altLang="zh-TW" sz="1800" b="1"/>
              <a:t>2010</a:t>
            </a:r>
            <a:r>
              <a:rPr lang="zh-TW" altLang="en-US" sz="1800" b="1"/>
              <a:t>年前舊</a:t>
            </a:r>
            <a:r>
              <a:rPr lang="en-US" altLang="zh-TW" sz="1800" b="1"/>
              <a:t>833</a:t>
            </a:r>
            <a:r>
              <a:rPr lang="zh-TW" altLang="en-US" sz="1800" b="1"/>
              <a:t>）</a:t>
            </a:r>
            <a:r>
              <a:rPr lang="zh-TW" altLang="en-US" b="1">
                <a:solidFill>
                  <a:srgbClr val="009900"/>
                </a:solidFill>
              </a:rPr>
              <a:t>毫高斯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電鬍刀和吹風機等家電磁場可超過</a:t>
            </a:r>
            <a:r>
              <a:rPr lang="en-US" altLang="zh-TW" sz="2800" b="1">
                <a:solidFill>
                  <a:srgbClr val="009900"/>
                </a:solidFill>
              </a:rPr>
              <a:t>1000</a:t>
            </a:r>
            <a:r>
              <a:rPr lang="zh-TW" altLang="en-US" sz="2800" b="1">
                <a:solidFill>
                  <a:srgbClr val="009900"/>
                </a:solidFill>
              </a:rPr>
              <a:t>毫高斯</a:t>
            </a:r>
          </a:p>
        </p:txBody>
      </p:sp>
      <p:pic>
        <p:nvPicPr>
          <p:cNvPr id="36868" name="圖片 5">
            <a:extLst>
              <a:ext uri="{FF2B5EF4-FFF2-40B4-BE49-F238E27FC236}">
                <a16:creationId xmlns:a16="http://schemas.microsoft.com/office/drawing/2014/main" id="{560854B6-CB95-4CFC-ABF1-F08F48F9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51038"/>
            <a:ext cx="6556375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圖片 6">
            <a:extLst>
              <a:ext uri="{FF2B5EF4-FFF2-40B4-BE49-F238E27FC236}">
                <a16:creationId xmlns:a16="http://schemas.microsoft.com/office/drawing/2014/main" id="{2B102394-38B8-47C8-B232-87E1CD351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88" y="1951038"/>
            <a:ext cx="2493962" cy="470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E0542211-C036-40CA-936E-AA961DF3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0000FF"/>
                </a:solidFill>
              </a:rPr>
              <a:t>基本知識</a:t>
            </a:r>
            <a:r>
              <a:rPr lang="en-US" altLang="zh-TW" sz="8000" b="1">
                <a:solidFill>
                  <a:srgbClr val="0000FF"/>
                </a:solidFill>
              </a:rPr>
              <a:t>-2</a:t>
            </a:r>
            <a:endParaRPr lang="zh-TW" altLang="en-US"/>
          </a:p>
        </p:txBody>
      </p:sp>
      <p:sp>
        <p:nvSpPr>
          <p:cNvPr id="37891" name="內容版面配置區 2">
            <a:extLst>
              <a:ext uri="{FF2B5EF4-FFF2-40B4-BE49-F238E27FC236}">
                <a16:creationId xmlns:a16="http://schemas.microsoft.com/office/drawing/2014/main" id="{DC43BF48-D434-40C9-97E2-3720BA72A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地球磁場來自內部循環電流，約</a:t>
            </a:r>
            <a:r>
              <a:rPr lang="en-US" altLang="zh-TW" sz="2800" b="1">
                <a:solidFill>
                  <a:srgbClr val="009900"/>
                </a:solidFill>
              </a:rPr>
              <a:t>500</a:t>
            </a:r>
            <a:r>
              <a:rPr lang="zh-TW" altLang="en-US" sz="2800" b="1">
                <a:solidFill>
                  <a:srgbClr val="009900"/>
                </a:solidFill>
              </a:rPr>
              <a:t>毫高斯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高壓電線磁場約</a:t>
            </a:r>
            <a:r>
              <a:rPr lang="en-US" altLang="zh-TW" sz="2800" b="1">
                <a:solidFill>
                  <a:srgbClr val="009900"/>
                </a:solidFill>
              </a:rPr>
              <a:t>10--30</a:t>
            </a:r>
            <a:r>
              <a:rPr lang="zh-TW" altLang="en-US" sz="2800" b="1">
                <a:solidFill>
                  <a:srgbClr val="009900"/>
                </a:solidFill>
              </a:rPr>
              <a:t>毫高斯，遠比地磁小，也比太陽風導致的地磁變化小</a:t>
            </a:r>
            <a:r>
              <a:rPr lang="en-US" altLang="zh-TW" sz="2800" b="1">
                <a:solidFill>
                  <a:srgbClr val="009900"/>
                </a:solidFill>
              </a:rPr>
              <a:t>3--10</a:t>
            </a:r>
            <a:r>
              <a:rPr lang="zh-TW" altLang="en-US" sz="2800" b="1">
                <a:solidFill>
                  <a:srgbClr val="009900"/>
                </a:solidFill>
              </a:rPr>
              <a:t>倍</a:t>
            </a:r>
            <a:endParaRPr lang="en-US" altLang="zh-TW" sz="2800" b="1">
              <a:solidFill>
                <a:srgbClr val="009900"/>
              </a:solidFill>
            </a:endParaRPr>
          </a:p>
        </p:txBody>
      </p:sp>
      <p:pic>
        <p:nvPicPr>
          <p:cNvPr id="37892" name="Picture 8">
            <a:extLst>
              <a:ext uri="{FF2B5EF4-FFF2-40B4-BE49-F238E27FC236}">
                <a16:creationId xmlns:a16="http://schemas.microsoft.com/office/drawing/2014/main" id="{B9092743-B7EB-4CF6-973E-5306485C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35"/>
          <a:stretch>
            <a:fillRect/>
          </a:stretch>
        </p:blipFill>
        <p:spPr bwMode="auto">
          <a:xfrm>
            <a:off x="2266950" y="3500438"/>
            <a:ext cx="4254500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CE02E70-DE4D-49B6-B350-69015A037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924800" cy="1752600"/>
          </a:xfrm>
        </p:spPr>
        <p:txBody>
          <a:bodyPr/>
          <a:lstStyle/>
          <a:p>
            <a:pPr eaLnBrk="1" hangingPunct="1"/>
            <a:r>
              <a:rPr lang="zh-TW" altLang="en-US" sz="8000" b="1">
                <a:solidFill>
                  <a:srgbClr val="0000FF"/>
                </a:solidFill>
              </a:rPr>
              <a:t>基本知識</a:t>
            </a:r>
            <a:r>
              <a:rPr lang="en-US" altLang="zh-TW" sz="8000" b="1">
                <a:solidFill>
                  <a:srgbClr val="0000FF"/>
                </a:solidFill>
              </a:rPr>
              <a:t>-3</a:t>
            </a:r>
            <a:br>
              <a:rPr lang="en-US" altLang="zh-TW" sz="8000" b="1">
                <a:solidFill>
                  <a:srgbClr val="0000FF"/>
                </a:solidFill>
              </a:rPr>
            </a:br>
            <a:r>
              <a:rPr lang="zh-TW" altLang="en-US" sz="2800" b="1">
                <a:solidFill>
                  <a:srgbClr val="FF00FF"/>
                </a:solidFill>
                <a:latin typeface="新細明體" panose="02020500000000000000" pitchFamily="18" charset="-120"/>
              </a:rPr>
              <a:t>外界電場對人體的影響千倍遠小於人自身產生的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B19CED69-83E6-4883-BB8F-6876B610A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743200"/>
            <a:ext cx="7847013" cy="3352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sz="2800" b="1">
                <a:solidFill>
                  <a:srgbClr val="009900"/>
                </a:solidFill>
              </a:rPr>
              <a:t>人體神經和肌肉活動感應電流約</a:t>
            </a:r>
            <a:r>
              <a:rPr lang="en-US" altLang="zh-TW" sz="2800" b="1">
                <a:solidFill>
                  <a:srgbClr val="009900"/>
                </a:solidFill>
              </a:rPr>
              <a:t>1mA</a:t>
            </a:r>
            <a:r>
              <a:rPr lang="en-US" altLang="zh-TW" sz="2800" b="1">
                <a:solidFill>
                  <a:srgbClr val="009900"/>
                </a:solidFill>
                <a:ea typeface="Arial Unicode MS"/>
                <a:cs typeface="Arial Unicode MS"/>
              </a:rPr>
              <a:t>/m</a:t>
            </a:r>
            <a:r>
              <a:rPr lang="en-US" altLang="zh-TW" sz="2800" b="1" baseline="30000">
                <a:solidFill>
                  <a:srgbClr val="009900"/>
                </a:solidFill>
                <a:ea typeface="Arial Unicode MS"/>
                <a:cs typeface="Arial Unicode MS"/>
              </a:rPr>
              <a:t>2</a:t>
            </a:r>
          </a:p>
          <a:p>
            <a:pPr eaLnBrk="1" hangingPunct="1">
              <a:buFontTx/>
              <a:buNone/>
            </a:pPr>
            <a:r>
              <a:rPr lang="zh-TW" altLang="en-US" sz="2800" b="1">
                <a:solidFill>
                  <a:srgbClr val="009900"/>
                </a:solidFill>
              </a:rPr>
              <a:t>高壓電線離人很遠。人受</a:t>
            </a:r>
            <a:r>
              <a:rPr lang="en-US" altLang="zh-TW" sz="2800" b="1">
                <a:solidFill>
                  <a:srgbClr val="009900"/>
                </a:solidFill>
                <a:ea typeface="Arial Unicode MS"/>
                <a:cs typeface="Arial Unicode MS"/>
              </a:rPr>
              <a:t>1</a:t>
            </a:r>
            <a:r>
              <a:rPr lang="zh-TW" altLang="en-US" sz="2800" b="1">
                <a:solidFill>
                  <a:srgbClr val="009900"/>
                </a:solidFill>
              </a:rPr>
              <a:t>毫高斯時，感應人體內約電流約</a:t>
            </a:r>
            <a:r>
              <a:rPr lang="en-US" altLang="zh-TW" sz="2800" b="1">
                <a:solidFill>
                  <a:srgbClr val="009900"/>
                </a:solidFill>
              </a:rPr>
              <a:t>0.001mA</a:t>
            </a:r>
            <a:r>
              <a:rPr lang="en-US" altLang="zh-TW" sz="2800" b="1">
                <a:solidFill>
                  <a:srgbClr val="009900"/>
                </a:solidFill>
                <a:ea typeface="Arial Unicode MS"/>
                <a:cs typeface="Arial Unicode MS"/>
              </a:rPr>
              <a:t>/m</a:t>
            </a:r>
            <a:r>
              <a:rPr lang="en-US" altLang="zh-TW" sz="2800" b="1" baseline="30000">
                <a:solidFill>
                  <a:srgbClr val="009900"/>
                </a:solidFill>
                <a:ea typeface="Arial Unicode MS"/>
                <a:cs typeface="Arial Unicode MS"/>
              </a:rPr>
              <a:t>2</a:t>
            </a:r>
            <a:r>
              <a:rPr lang="en-US" altLang="zh-TW" sz="2800" b="1">
                <a:solidFill>
                  <a:srgbClr val="009900"/>
                </a:solidFill>
              </a:rPr>
              <a:t> </a:t>
            </a:r>
            <a:endParaRPr lang="zh-TW" altLang="en-US" sz="2800" b="1">
              <a:solidFill>
                <a:srgbClr val="009900"/>
              </a:solidFill>
            </a:endParaRPr>
          </a:p>
        </p:txBody>
      </p:sp>
      <p:graphicFrame>
        <p:nvGraphicFramePr>
          <p:cNvPr id="38916" name="Object 2048">
            <a:extLst>
              <a:ext uri="{FF2B5EF4-FFF2-40B4-BE49-F238E27FC236}">
                <a16:creationId xmlns:a16="http://schemas.microsoft.com/office/drawing/2014/main" id="{C8DE0559-EC4C-4BEA-AC92-AD7AF3FC00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514600"/>
          <a:ext cx="27432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圖片" r:id="rId4" imgW="2743200" imgH="1828800" progId="Word.Picture.8">
                  <p:embed/>
                </p:oleObj>
              </mc:Choice>
              <mc:Fallback>
                <p:oleObj name="圖片" r:id="rId4" imgW="2743200" imgH="1828800" progId="Word.Picture.8">
                  <p:embed/>
                  <p:pic>
                    <p:nvPicPr>
                      <p:cNvPr id="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14600"/>
                        <a:ext cx="27432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5">
            <a:extLst>
              <a:ext uri="{FF2B5EF4-FFF2-40B4-BE49-F238E27FC236}">
                <a16:creationId xmlns:a16="http://schemas.microsoft.com/office/drawing/2014/main" id="{FA16A7BE-9DB7-467C-AB00-739D7DA21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2251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38918" name="圖片 1">
            <a:extLst>
              <a:ext uri="{FF2B5EF4-FFF2-40B4-BE49-F238E27FC236}">
                <a16:creationId xmlns:a16="http://schemas.microsoft.com/office/drawing/2014/main" id="{E5329B13-7214-4295-B932-747DAA1D7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319588"/>
            <a:ext cx="4176713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圖片 2">
            <a:extLst>
              <a:ext uri="{FF2B5EF4-FFF2-40B4-BE49-F238E27FC236}">
                <a16:creationId xmlns:a16="http://schemas.microsoft.com/office/drawing/2014/main" id="{0A6F1408-0A67-4F20-975E-5A02A863C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4649788"/>
            <a:ext cx="27209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83341D56-A809-45AE-AD53-0629DE42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0000FF"/>
                </a:solidFill>
              </a:rPr>
              <a:t>基本知識</a:t>
            </a:r>
            <a:r>
              <a:rPr lang="en-US" altLang="zh-TW" sz="8000" b="1">
                <a:solidFill>
                  <a:srgbClr val="0000FF"/>
                </a:solidFill>
              </a:rPr>
              <a:t>-4</a:t>
            </a:r>
            <a:endParaRPr lang="zh-TW" altLang="en-US"/>
          </a:p>
        </p:txBody>
      </p:sp>
      <p:sp>
        <p:nvSpPr>
          <p:cNvPr id="40963" name="內容版面配置區 2">
            <a:extLst>
              <a:ext uri="{FF2B5EF4-FFF2-40B4-BE49-F238E27FC236}">
                <a16:creationId xmlns:a16="http://schemas.microsoft.com/office/drawing/2014/main" id="{5E8DE05B-9F59-4814-A3C7-B59260B24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16113"/>
            <a:ext cx="7772400" cy="4179887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人體內的電雜訊包括「詹森雜訊」（</a:t>
            </a:r>
            <a:r>
              <a:rPr lang="en-US" altLang="zh-TW" b="1">
                <a:solidFill>
                  <a:srgbClr val="009900"/>
                </a:solidFill>
              </a:rPr>
              <a:t>Johnson noise</a:t>
            </a:r>
            <a:r>
              <a:rPr lang="zh-TW" altLang="en-US" b="1">
                <a:solidFill>
                  <a:srgbClr val="009900"/>
                </a:solidFill>
              </a:rPr>
              <a:t>），來自體熱於細胞中產生，其電場約每公尺</a:t>
            </a:r>
            <a:r>
              <a:rPr lang="en-US" altLang="zh-TW" b="1">
                <a:solidFill>
                  <a:srgbClr val="009900"/>
                </a:solidFill>
              </a:rPr>
              <a:t>0.02</a:t>
            </a:r>
            <a:r>
              <a:rPr lang="zh-TW" altLang="en-US" b="1">
                <a:solidFill>
                  <a:srgbClr val="009900"/>
                </a:solidFill>
              </a:rPr>
              <a:t>伏特，此值五百倍遠大於電線磁場於人體內誘發的量</a:t>
            </a:r>
          </a:p>
        </p:txBody>
      </p:sp>
      <p:pic>
        <p:nvPicPr>
          <p:cNvPr id="40964" name="圖片 3">
            <a:extLst>
              <a:ext uri="{FF2B5EF4-FFF2-40B4-BE49-F238E27FC236}">
                <a16:creationId xmlns:a16="http://schemas.microsoft.com/office/drawing/2014/main" id="{03EA5FEF-54E7-4C1A-B416-76189FDAD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149725"/>
            <a:ext cx="3751262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E4A8E50F-1E36-40A9-960A-46E4B364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0000FF"/>
                </a:solidFill>
              </a:rPr>
              <a:t>基本知識</a:t>
            </a:r>
            <a:r>
              <a:rPr lang="en-US" altLang="zh-TW" sz="8000" b="1">
                <a:solidFill>
                  <a:srgbClr val="0000FF"/>
                </a:solidFill>
              </a:rPr>
              <a:t>-5</a:t>
            </a:r>
            <a:endParaRPr lang="zh-TW" altLang="en-US"/>
          </a:p>
        </p:txBody>
      </p:sp>
      <p:sp>
        <p:nvSpPr>
          <p:cNvPr id="41987" name="內容版面配置區 2">
            <a:extLst>
              <a:ext uri="{FF2B5EF4-FFF2-40B4-BE49-F238E27FC236}">
                <a16:creationId xmlns:a16="http://schemas.microsoft.com/office/drawing/2014/main" id="{DD20EC95-380F-4AB2-943E-7F0A7D3CA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999163" cy="41148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人是良導體，外界電場到人體後，強度約成為百萬之一到億萬分之一，因此，遠比人體內自身熱波動產生的正常電場為小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外界低頻電流產生的磁場可以無阻礙的穿過人體，但在人體所誘發的電場也是遠低於體熱產生的電場。</a:t>
            </a:r>
          </a:p>
        </p:txBody>
      </p:sp>
      <p:pic>
        <p:nvPicPr>
          <p:cNvPr id="41988" name="圖片 1">
            <a:extLst>
              <a:ext uri="{FF2B5EF4-FFF2-40B4-BE49-F238E27FC236}">
                <a16:creationId xmlns:a16="http://schemas.microsoft.com/office/drawing/2014/main" id="{01A346DA-AAE2-4DAE-B319-693CF068B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981200"/>
            <a:ext cx="1728787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3CE9F1FE-1DCB-407B-AF82-4EA6893B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52513"/>
            <a:ext cx="7772400" cy="700087"/>
          </a:xfrm>
        </p:spPr>
        <p:txBody>
          <a:bodyPr/>
          <a:lstStyle/>
          <a:p>
            <a:r>
              <a:rPr lang="zh-TW" altLang="en-US" sz="9600" b="1">
                <a:solidFill>
                  <a:srgbClr val="3333FF"/>
                </a:solidFill>
              </a:rPr>
              <a:t>傳言的正確度</a:t>
            </a:r>
            <a:br>
              <a:rPr lang="en-US" altLang="zh-TW" sz="6000" b="1">
                <a:solidFill>
                  <a:srgbClr val="3333FF"/>
                </a:solidFill>
              </a:rPr>
            </a:br>
            <a:r>
              <a:rPr lang="zh-TW" altLang="en-US" sz="2800" b="1">
                <a:solidFill>
                  <a:srgbClr val="FF00FF"/>
                </a:solidFill>
              </a:rPr>
              <a:t>「大家」從傳言學知識</a:t>
            </a:r>
          </a:p>
        </p:txBody>
      </p:sp>
      <p:sp>
        <p:nvSpPr>
          <p:cNvPr id="5123" name="內容版面配置區 2">
            <a:extLst>
              <a:ext uri="{FF2B5EF4-FFF2-40B4-BE49-F238E27FC236}">
                <a16:creationId xmlns:a16="http://schemas.microsoft.com/office/drawing/2014/main" id="{32B60667-6245-4623-A934-7EF3D6E4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565400"/>
            <a:ext cx="7772400" cy="3530600"/>
          </a:xfrm>
        </p:spPr>
        <p:txBody>
          <a:bodyPr/>
          <a:lstStyle/>
          <a:p>
            <a:r>
              <a:rPr lang="zh-TW" altLang="zh-TW" sz="4000" b="1">
                <a:solidFill>
                  <a:srgbClr val="009900"/>
                </a:solidFill>
              </a:rPr>
              <a:t>流傳「空腹吃水果」</a:t>
            </a:r>
            <a:r>
              <a:rPr lang="zh-TW" altLang="en-US" sz="4000" b="1">
                <a:solidFill>
                  <a:srgbClr val="009900"/>
                </a:solidFill>
              </a:rPr>
              <a:t> </a:t>
            </a:r>
            <a:r>
              <a:rPr lang="zh-TW" altLang="en-US" sz="1800" b="1">
                <a:solidFill>
                  <a:srgbClr val="009900"/>
                </a:solidFill>
              </a:rPr>
              <a:t>否則造成</a:t>
            </a:r>
            <a:r>
              <a:rPr lang="zh-TW" altLang="zh-TW" sz="1800" b="1">
                <a:solidFill>
                  <a:srgbClr val="009900"/>
                </a:solidFill>
              </a:rPr>
              <a:t>食物腐敗</a:t>
            </a:r>
            <a:endParaRPr lang="en-US" altLang="zh-TW" sz="1800" b="1">
              <a:solidFill>
                <a:srgbClr val="009900"/>
              </a:solidFill>
            </a:endParaRPr>
          </a:p>
          <a:p>
            <a:r>
              <a:rPr lang="zh-TW" altLang="en-US" sz="4000" b="1">
                <a:solidFill>
                  <a:srgbClr val="009900"/>
                </a:solidFill>
              </a:rPr>
              <a:t>錯誤</a:t>
            </a:r>
            <a:r>
              <a:rPr lang="zh-TW" altLang="en-US" b="1">
                <a:solidFill>
                  <a:srgbClr val="009900"/>
                </a:solidFill>
              </a:rPr>
              <a:t>  </a:t>
            </a:r>
            <a:r>
              <a:rPr lang="zh-TW" altLang="zh-TW" sz="1600" b="1">
                <a:solidFill>
                  <a:srgbClr val="009900"/>
                </a:solidFill>
              </a:rPr>
              <a:t>飯後吃水果，減慢水果糜進小腸，減慢醣類吸收，有利於血糖控制</a:t>
            </a:r>
            <a:endParaRPr lang="en-US" altLang="zh-TW" sz="1600" b="1">
              <a:solidFill>
                <a:srgbClr val="009900"/>
              </a:solidFill>
            </a:endParaRPr>
          </a:p>
          <a:p>
            <a:r>
              <a:rPr lang="zh-TW" altLang="en-US" sz="1600" b="1">
                <a:solidFill>
                  <a:srgbClr val="009900"/>
                </a:solidFill>
              </a:rPr>
              <a:t>黃伯超院長</a:t>
            </a:r>
            <a:r>
              <a:rPr lang="en-US" altLang="zh-TW" sz="1600" b="1">
                <a:solidFill>
                  <a:srgbClr val="009900"/>
                </a:solidFill>
              </a:rPr>
              <a:t>《</a:t>
            </a:r>
            <a:r>
              <a:rPr lang="zh-TW" altLang="en-US" sz="1600" b="1">
                <a:solidFill>
                  <a:srgbClr val="009900"/>
                </a:solidFill>
              </a:rPr>
              <a:t>健康世界</a:t>
            </a:r>
            <a:r>
              <a:rPr lang="en-US" altLang="zh-TW" sz="1600" b="1">
                <a:solidFill>
                  <a:srgbClr val="009900"/>
                </a:solidFill>
              </a:rPr>
              <a:t>》2013</a:t>
            </a:r>
            <a:r>
              <a:rPr lang="zh-TW" altLang="en-US" sz="1600" b="1">
                <a:solidFill>
                  <a:srgbClr val="009900"/>
                </a:solidFill>
              </a:rPr>
              <a:t>年</a:t>
            </a:r>
            <a:r>
              <a:rPr lang="en-US" altLang="zh-TW" sz="1600" b="1">
                <a:solidFill>
                  <a:srgbClr val="009900"/>
                </a:solidFill>
              </a:rPr>
              <a:t>10</a:t>
            </a:r>
            <a:r>
              <a:rPr lang="zh-TW" altLang="en-US" sz="1600" b="1">
                <a:solidFill>
                  <a:srgbClr val="009900"/>
                </a:solidFill>
              </a:rPr>
              <a:t>月號</a:t>
            </a:r>
          </a:p>
        </p:txBody>
      </p:sp>
      <p:pic>
        <p:nvPicPr>
          <p:cNvPr id="5124" name="Picture 2">
            <a:extLst>
              <a:ext uri="{FF2B5EF4-FFF2-40B4-BE49-F238E27FC236}">
                <a16:creationId xmlns:a16="http://schemas.microsoft.com/office/drawing/2014/main" id="{121B789B-B0C5-440F-82AD-FE03A3742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005263"/>
            <a:ext cx="18002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AutoShape 6" descr="http://photo.pchome.com.tw/s11/o/p/open6351/book14/p139443064944.jpg">
            <a:extLst>
              <a:ext uri="{FF2B5EF4-FFF2-40B4-BE49-F238E27FC236}">
                <a16:creationId xmlns:a16="http://schemas.microsoft.com/office/drawing/2014/main" id="{19AD6C40-C792-47D3-8986-4861723E90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DEDDDD5D-CD75-49DD-A316-D47EBC7D0A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3333FF"/>
                </a:solidFill>
              </a:rPr>
              <a:t>國際</a:t>
            </a:r>
            <a:r>
              <a:rPr lang="zh-TW" altLang="zh-TW" sz="9600" b="1">
                <a:solidFill>
                  <a:srgbClr val="3333FF"/>
                </a:solidFill>
              </a:rPr>
              <a:t>標準</a:t>
            </a:r>
            <a:r>
              <a:rPr lang="zh-TW" altLang="en-US" sz="3200" b="1">
                <a:solidFill>
                  <a:srgbClr val="3333FF"/>
                </a:solidFill>
              </a:rPr>
              <a:t>世界衛生組織</a:t>
            </a:r>
            <a:endParaRPr lang="zh-TW" altLang="en-US" sz="3200">
              <a:solidFill>
                <a:srgbClr val="3333FF"/>
              </a:solidFill>
            </a:endParaRPr>
          </a:p>
        </p:txBody>
      </p:sp>
      <p:sp>
        <p:nvSpPr>
          <p:cNvPr id="43011" name="內容版面配置區 2">
            <a:extLst>
              <a:ext uri="{FF2B5EF4-FFF2-40B4-BE49-F238E27FC236}">
                <a16:creationId xmlns:a16="http://schemas.microsoft.com/office/drawing/2014/main" id="{27502896-F80C-4405-A3D1-79C5DEDBED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2205038"/>
            <a:ext cx="3886200" cy="3890962"/>
          </a:xfrm>
        </p:spPr>
        <p:txBody>
          <a:bodyPr/>
          <a:lstStyle/>
          <a:p>
            <a:r>
              <a:rPr lang="zh-TW" altLang="zh-TW" b="1">
                <a:solidFill>
                  <a:srgbClr val="00B050"/>
                </a:solidFill>
              </a:rPr>
              <a:t>國際非游離輻射防護委員會</a:t>
            </a:r>
            <a:r>
              <a:rPr lang="en-US" altLang="zh-TW" b="1">
                <a:solidFill>
                  <a:srgbClr val="00B050"/>
                </a:solidFill>
              </a:rPr>
              <a:t>ICNIRP</a:t>
            </a:r>
            <a:endParaRPr lang="en-US" altLang="zh-TW" sz="1200" b="1">
              <a:solidFill>
                <a:srgbClr val="00B050"/>
              </a:solidFill>
            </a:endParaRPr>
          </a:p>
          <a:p>
            <a:r>
              <a:rPr lang="en-US" altLang="zh-TW" b="1">
                <a:solidFill>
                  <a:srgbClr val="00B050"/>
                </a:solidFill>
              </a:rPr>
              <a:t>833</a:t>
            </a:r>
            <a:r>
              <a:rPr lang="zh-TW" altLang="en-US" b="1">
                <a:solidFill>
                  <a:srgbClr val="00B050"/>
                </a:solidFill>
              </a:rPr>
              <a:t>毫高斯</a:t>
            </a:r>
            <a:endParaRPr lang="en-US" altLang="zh-TW" b="1">
              <a:solidFill>
                <a:srgbClr val="00B050"/>
              </a:solidFill>
            </a:endParaRPr>
          </a:p>
          <a:p>
            <a:r>
              <a:rPr lang="en-US" altLang="zh-TW" b="1">
                <a:solidFill>
                  <a:srgbClr val="00B050"/>
                </a:solidFill>
              </a:rPr>
              <a:t>2000</a:t>
            </a:r>
            <a:r>
              <a:rPr lang="zh-TW" altLang="en-US" b="1">
                <a:solidFill>
                  <a:srgbClr val="00B050"/>
                </a:solidFill>
              </a:rPr>
              <a:t>毫高斯 </a:t>
            </a:r>
            <a:r>
              <a:rPr lang="en-US" altLang="zh-TW" sz="2000" b="1"/>
              <a:t>2010</a:t>
            </a:r>
          </a:p>
        </p:txBody>
      </p:sp>
      <p:pic>
        <p:nvPicPr>
          <p:cNvPr id="43012" name="Picture 4" descr="D:\EY_Documents\Pictures\ICNIRP (low).jpg">
            <a:extLst>
              <a:ext uri="{FF2B5EF4-FFF2-40B4-BE49-F238E27FC236}">
                <a16:creationId xmlns:a16="http://schemas.microsoft.com/office/drawing/2014/main" id="{C219E058-AA1A-41BA-B246-E078E73DF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989138"/>
            <a:ext cx="3778250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A71B0BF-A147-4E66-90F7-33D0E7014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   </a:t>
            </a:r>
            <a:r>
              <a:rPr lang="zh-TW" altLang="en-US" sz="5400" b="1">
                <a:solidFill>
                  <a:srgbClr val="0000FF"/>
                </a:solidFill>
              </a:rPr>
              <a:t>始作俑者可知闖禍之大？</a:t>
            </a:r>
            <a:endParaRPr lang="en-US" altLang="zh-TW" sz="1600" b="1">
              <a:solidFill>
                <a:schemeClr val="tx1"/>
              </a:solidFill>
            </a:endParaRP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A44893A6-9B75-46D5-BEF6-22C370F8D1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86000"/>
            <a:ext cx="5541963" cy="3810000"/>
          </a:xfrm>
        </p:spPr>
        <p:txBody>
          <a:bodyPr/>
          <a:lstStyle/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威海莫的缺失是沒採用「隨機取樣、雙盲方式、含控制組和對照組」 </a:t>
            </a:r>
            <a:r>
              <a:rPr lang="en-US" altLang="zh-TW" sz="2000" b="1"/>
              <a:t>1979</a:t>
            </a:r>
            <a:endParaRPr lang="zh-TW" altLang="en-US" sz="2000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挑某地的疾病，然後說附近有變電所，因此變電所是禍首，但並無查證是否有變電所的地方都發生此病？</a:t>
            </a:r>
          </a:p>
          <a:p>
            <a:pPr eaLnBrk="1" hangingPunct="1"/>
            <a:r>
              <a:rPr lang="zh-TW" altLang="en-US" sz="2800" b="1">
                <a:solidFill>
                  <a:srgbClr val="FF0000"/>
                </a:solidFill>
                <a:latin typeface="新細明體" panose="02020500000000000000" pitchFamily="18" charset="-120"/>
              </a:rPr>
              <a:t>方法錯誤→該研究不可信</a:t>
            </a:r>
            <a:r>
              <a:rPr lang="zh-TW" altLang="en-US" sz="2800" b="1">
                <a:solidFill>
                  <a:srgbClr val="006600"/>
                </a:solidFill>
                <a:latin typeface="新細明體" panose="02020500000000000000" pitchFamily="18" charset="-120"/>
              </a:rPr>
              <a:t> </a:t>
            </a:r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485AEE97-3071-4524-81F9-5C971E91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2489200"/>
            <a:ext cx="1690687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 descr="ãrandom samplingãçåçæå°çµæ">
            <a:extLst>
              <a:ext uri="{FF2B5EF4-FFF2-40B4-BE49-F238E27FC236}">
                <a16:creationId xmlns:a16="http://schemas.microsoft.com/office/drawing/2014/main" id="{C5C6634F-FE50-4A5E-A9D1-98E46BAF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724400"/>
            <a:ext cx="1690687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79748DE-7D79-4773-966F-15B38D0EDA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8000" b="1">
                <a:solidFill>
                  <a:srgbClr val="C00000"/>
                </a:solidFill>
              </a:rPr>
              <a:t>錯誤關聯之因</a:t>
            </a:r>
            <a:r>
              <a:rPr lang="en-US" altLang="zh-TW" sz="5400" b="1">
                <a:solidFill>
                  <a:srgbClr val="0000FF"/>
                </a:solidFill>
              </a:rPr>
              <a:t> -1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9D761F2-51E1-426F-B1FC-64D5E0E71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混淆：歸因問題（遺傳、身心健康情況、生活習慣）</a:t>
            </a:r>
            <a:endParaRPr lang="en-US" altLang="zh-TW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致癌的危險因子（家人抽煙？）</a:t>
            </a:r>
            <a:r>
              <a:rPr lang="zh-TW" altLang="en-US">
                <a:solidFill>
                  <a:srgbClr val="009900"/>
                </a:solidFill>
                <a:latin typeface="新細明體" panose="02020500000000000000" pitchFamily="18" charset="-120"/>
              </a:rPr>
              <a:t> </a:t>
            </a:r>
            <a:endParaRPr lang="zh-TW" altLang="en-US">
              <a:solidFill>
                <a:srgbClr val="009900"/>
              </a:solidFill>
            </a:endParaRPr>
          </a:p>
          <a:p>
            <a:pPr eaLnBrk="1" hangingPunct="1"/>
            <a:endParaRPr lang="en-US" altLang="zh-TW"/>
          </a:p>
        </p:txBody>
      </p:sp>
      <p:pic>
        <p:nvPicPr>
          <p:cNvPr id="46084" name="圖片 1">
            <a:extLst>
              <a:ext uri="{FF2B5EF4-FFF2-40B4-BE49-F238E27FC236}">
                <a16:creationId xmlns:a16="http://schemas.microsoft.com/office/drawing/2014/main" id="{92441AF8-E0E7-489C-86CF-AF998D112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591050"/>
            <a:ext cx="27432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>
            <a:extLst>
              <a:ext uri="{FF2B5EF4-FFF2-40B4-BE49-F238E27FC236}">
                <a16:creationId xmlns:a16="http://schemas.microsoft.com/office/drawing/2014/main" id="{A141F42B-87EF-4C6F-9DA3-2B78726FD3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0000FF"/>
                </a:solidFill>
              </a:rPr>
              <a:t>錯誤關聯之因</a:t>
            </a:r>
            <a:r>
              <a:rPr lang="en-US" altLang="zh-TW" sz="5400" b="1">
                <a:solidFill>
                  <a:srgbClr val="0000FF"/>
                </a:solidFill>
              </a:rPr>
              <a:t> -2</a:t>
            </a:r>
          </a:p>
        </p:txBody>
      </p:sp>
      <p:sp>
        <p:nvSpPr>
          <p:cNvPr id="48131" name="Rectangle 1027">
            <a:extLst>
              <a:ext uri="{FF2B5EF4-FFF2-40B4-BE49-F238E27FC236}">
                <a16:creationId xmlns:a16="http://schemas.microsoft.com/office/drawing/2014/main" id="{22D0746B-A036-4A27-8EE9-2E8C3C433C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不適宜的劑量評估：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定義劑量、暴露時間、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生物導電度、電磁波型、用外插判讀</a:t>
            </a:r>
            <a:endParaRPr lang="zh-TW" altLang="en-US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不適宜的控制組（只差一變數）</a:t>
            </a:r>
            <a:endParaRPr lang="zh-TW" altLang="en-US" b="1">
              <a:solidFill>
                <a:srgbClr val="009900"/>
              </a:solidFill>
            </a:endParaRPr>
          </a:p>
          <a:p>
            <a:pPr eaLnBrk="1" hangingPunct="1"/>
            <a:endParaRPr lang="en-US" altLang="zh-TW"/>
          </a:p>
        </p:txBody>
      </p:sp>
      <p:pic>
        <p:nvPicPr>
          <p:cNvPr id="48132" name="圖片 1">
            <a:extLst>
              <a:ext uri="{FF2B5EF4-FFF2-40B4-BE49-F238E27FC236}">
                <a16:creationId xmlns:a16="http://schemas.microsoft.com/office/drawing/2014/main" id="{F9355287-8A3D-44CD-A618-89DFEBBA4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4292600"/>
            <a:ext cx="46482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>
            <a:extLst>
              <a:ext uri="{FF2B5EF4-FFF2-40B4-BE49-F238E27FC236}">
                <a16:creationId xmlns:a16="http://schemas.microsoft.com/office/drawing/2014/main" id="{E55C3C9A-ED58-4552-9450-4CC984169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0000FF"/>
                </a:solidFill>
              </a:rPr>
              <a:t>錯誤關聯之因 </a:t>
            </a:r>
            <a:r>
              <a:rPr lang="en-US" altLang="zh-TW" sz="5400" b="1">
                <a:solidFill>
                  <a:srgbClr val="0000FF"/>
                </a:solidFill>
              </a:rPr>
              <a:t>-3</a:t>
            </a:r>
          </a:p>
        </p:txBody>
      </p:sp>
      <p:sp>
        <p:nvSpPr>
          <p:cNvPr id="50179" name="Rectangle 1027">
            <a:extLst>
              <a:ext uri="{FF2B5EF4-FFF2-40B4-BE49-F238E27FC236}">
                <a16:creationId xmlns:a16="http://schemas.microsoft.com/office/drawing/2014/main" id="{B40C7AA3-32B8-4E42-85A7-A0E67A346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4000" b="1">
                <a:solidFill>
                  <a:srgbClr val="009900"/>
                </a:solidFill>
                <a:latin typeface="新細明體" panose="02020500000000000000" pitchFamily="18" charset="-120"/>
              </a:rPr>
              <a:t>發表的偏差：有效應文章較易獲發表、媒體喜歡有傷亡結論</a:t>
            </a:r>
          </a:p>
        </p:txBody>
      </p:sp>
      <p:pic>
        <p:nvPicPr>
          <p:cNvPr id="50180" name="Picture 1029">
            <a:extLst>
              <a:ext uri="{FF2B5EF4-FFF2-40B4-BE49-F238E27FC236}">
                <a16:creationId xmlns:a16="http://schemas.microsoft.com/office/drawing/2014/main" id="{670D5A17-A988-4725-AD99-1FB3C57B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81400"/>
            <a:ext cx="43434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>
            <a:extLst>
              <a:ext uri="{FF2B5EF4-FFF2-40B4-BE49-F238E27FC236}">
                <a16:creationId xmlns:a16="http://schemas.microsoft.com/office/drawing/2014/main" id="{92B8AA99-D929-4DE7-8C72-1F9497FD6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0000FF"/>
                </a:solidFill>
              </a:rPr>
              <a:t>錯誤關聯之因</a:t>
            </a:r>
            <a:r>
              <a:rPr lang="en-US" altLang="zh-TW" sz="5400" b="1">
                <a:solidFill>
                  <a:srgbClr val="0000FF"/>
                </a:solidFill>
              </a:rPr>
              <a:t> -4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B1C32023-4D51-4278-86F6-5E980DEB35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zh-TW" sz="4800" b="1">
                <a:solidFill>
                  <a:srgbClr val="009900"/>
                </a:solidFill>
              </a:rPr>
              <a:t>因果關係 vs. </a:t>
            </a:r>
            <a:r>
              <a:rPr lang="zh-TW" altLang="it-IT" sz="4800" b="1">
                <a:solidFill>
                  <a:srgbClr val="009900"/>
                </a:solidFill>
              </a:rPr>
              <a:t>有關聯</a:t>
            </a:r>
            <a:endParaRPr lang="zh-TW" altLang="en-US" sz="4800" b="1">
              <a:solidFill>
                <a:srgbClr val="009900"/>
              </a:solidFill>
              <a:latin typeface="新細明體" panose="02020500000000000000" pitchFamily="18" charset="-120"/>
            </a:endParaRPr>
          </a:p>
        </p:txBody>
      </p:sp>
      <p:pic>
        <p:nvPicPr>
          <p:cNvPr id="52228" name="Picture 1028" descr="image002">
            <a:extLst>
              <a:ext uri="{FF2B5EF4-FFF2-40B4-BE49-F238E27FC236}">
                <a16:creationId xmlns:a16="http://schemas.microsoft.com/office/drawing/2014/main" id="{31CE248A-1F5E-405A-9623-C83F756B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51213"/>
            <a:ext cx="30480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1029" descr="image002">
            <a:extLst>
              <a:ext uri="{FF2B5EF4-FFF2-40B4-BE49-F238E27FC236}">
                <a16:creationId xmlns:a16="http://schemas.microsoft.com/office/drawing/2014/main" id="{6D82DB9A-7716-498F-976D-5D2E20BD4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27400"/>
            <a:ext cx="318135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>
            <a:extLst>
              <a:ext uri="{FF2B5EF4-FFF2-40B4-BE49-F238E27FC236}">
                <a16:creationId xmlns:a16="http://schemas.microsoft.com/office/drawing/2014/main" id="{2FF154B3-09ED-4695-8378-0D40A81483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0000FF"/>
                </a:solidFill>
              </a:rPr>
              <a:t>錯誤關聯之因</a:t>
            </a:r>
            <a:r>
              <a:rPr lang="en-US" altLang="zh-TW" sz="5400" b="1">
                <a:solidFill>
                  <a:srgbClr val="0000FF"/>
                </a:solidFill>
              </a:rPr>
              <a:t>—4</a:t>
            </a:r>
          </a:p>
        </p:txBody>
      </p:sp>
      <p:sp>
        <p:nvSpPr>
          <p:cNvPr id="54275" name="Rectangle 1027">
            <a:extLst>
              <a:ext uri="{FF2B5EF4-FFF2-40B4-BE49-F238E27FC236}">
                <a16:creationId xmlns:a16="http://schemas.microsoft.com/office/drawing/2014/main" id="{98F94C51-5BB8-480F-A79B-CF821464A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切分點：如何定義「低、中、高」劑量？如何區隔「暴露組」和「非暴露組」？</a:t>
            </a:r>
            <a:r>
              <a:rPr lang="zh-TW" altLang="en-US" sz="2800" b="1">
                <a:solidFill>
                  <a:srgbClr val="009900"/>
                </a:solidFill>
              </a:rPr>
              <a:t> </a:t>
            </a: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以職業決定暴露量：「電工」被歸為暴露組，對照「非電工」於非暴露組，實際上，電工可能只是設計者，但諸如清潔人員等非電工者也許常用電器。</a:t>
            </a:r>
            <a:r>
              <a:rPr lang="zh-TW" altLang="en-US">
                <a:solidFill>
                  <a:srgbClr val="009900"/>
                </a:solidFill>
              </a:rPr>
              <a:t> </a:t>
            </a:r>
          </a:p>
        </p:txBody>
      </p:sp>
      <p:pic>
        <p:nvPicPr>
          <p:cNvPr id="54276" name="Picture 1028">
            <a:extLst>
              <a:ext uri="{FF2B5EF4-FFF2-40B4-BE49-F238E27FC236}">
                <a16:creationId xmlns:a16="http://schemas.microsoft.com/office/drawing/2014/main" id="{EA71B906-2DA0-4251-978E-949C3F8D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t="68246" b="5249"/>
          <a:stretch>
            <a:fillRect/>
          </a:stretch>
        </p:blipFill>
        <p:spPr bwMode="auto">
          <a:xfrm>
            <a:off x="3581400" y="4338638"/>
            <a:ext cx="4800600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288F4847-A690-42AB-8AB2-EBC3C02F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流行病學的困惑</a:t>
            </a:r>
          </a:p>
        </p:txBody>
      </p:sp>
      <p:sp>
        <p:nvSpPr>
          <p:cNvPr id="56323" name="內容版面配置區 2">
            <a:extLst>
              <a:ext uri="{FF2B5EF4-FFF2-40B4-BE49-F238E27FC236}">
                <a16:creationId xmlns:a16="http://schemas.microsoft.com/office/drawing/2014/main" id="{A52D1A95-8231-48B0-A0A3-EFBC692AA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流行病學嚴重缺乏因果關係能力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「電磁場和致病」之間的因果關係，幾乎所有的實驗室證據（動物與人）和大部分的機制研究（細胞），均是否定的。削弱對流行病學的信心：「其關聯性真的來自電磁場嗎？」</a:t>
            </a:r>
          </a:p>
          <a:p>
            <a:r>
              <a:rPr lang="zh-TW" altLang="en-US" sz="2800" b="1">
                <a:solidFill>
                  <a:srgbClr val="009900"/>
                </a:solidFill>
              </a:rPr>
              <a:t>流行病學研究並沒有隨機（取樣），解釋其統計結果就較無意義</a:t>
            </a:r>
          </a:p>
        </p:txBody>
      </p:sp>
      <p:pic>
        <p:nvPicPr>
          <p:cNvPr id="56324" name="圖片 1">
            <a:extLst>
              <a:ext uri="{FF2B5EF4-FFF2-40B4-BE49-F238E27FC236}">
                <a16:creationId xmlns:a16="http://schemas.microsoft.com/office/drawing/2014/main" id="{BAC0030C-A848-42D4-9098-CE5098458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886325"/>
            <a:ext cx="3910013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2381CC64-4B86-443D-80DA-32B9C288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C00000"/>
                </a:solidFill>
              </a:rPr>
              <a:t>至今無定論？</a:t>
            </a:r>
          </a:p>
        </p:txBody>
      </p:sp>
      <p:sp>
        <p:nvSpPr>
          <p:cNvPr id="33795" name="內容版面配置區 2">
            <a:extLst>
              <a:ext uri="{FF2B5EF4-FFF2-40B4-BE49-F238E27FC236}">
                <a16:creationId xmlns:a16="http://schemas.microsoft.com/office/drawing/2014/main" id="{FBEDE238-DE3D-4F85-B5EB-A3B01425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1981200"/>
            <a:ext cx="3600450" cy="4114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zh-TW" b="1" dirty="0">
                <a:solidFill>
                  <a:srgbClr val="009900"/>
                </a:solidFill>
              </a:rPr>
              <a:t>1. </a:t>
            </a:r>
            <a:r>
              <a:rPr lang="zh-TW" altLang="en-US" b="1" dirty="0">
                <a:solidFill>
                  <a:srgbClr val="009900"/>
                </a:solidFill>
              </a:rPr>
              <a:t>要制定安全的暴露強度是不可能的，因為完全無法證明有任何危險</a:t>
            </a:r>
            <a:endParaRPr lang="en-US" altLang="zh-TW" b="1" dirty="0">
              <a:solidFill>
                <a:srgbClr val="009900"/>
              </a:solidFill>
            </a:endParaRPr>
          </a:p>
          <a:p>
            <a:pPr marL="609600" indent="-609600" algn="r" eaLnBrk="1" hangingPunct="1">
              <a:buFontTx/>
              <a:buNone/>
              <a:defRPr/>
            </a:pPr>
            <a:endParaRPr lang="en-US" altLang="zh-TW" sz="2800" b="1" dirty="0">
              <a:latin typeface="新細明體" panose="02020500000000000000" pitchFamily="18" charset="-120"/>
            </a:endParaRPr>
          </a:p>
          <a:p>
            <a:pPr marL="609600" indent="-609600" algn="r" eaLnBrk="1" hangingPunct="1">
              <a:buFontTx/>
              <a:buNone/>
              <a:defRPr/>
            </a:pPr>
            <a:r>
              <a:rPr lang="zh-TW" altLang="en-US" sz="2800" b="1" dirty="0">
                <a:latin typeface="新細明體" panose="02020500000000000000" pitchFamily="18" charset="-120"/>
              </a:rPr>
              <a:t>美國總統科技政策室</a:t>
            </a:r>
            <a:endParaRPr lang="en-US" altLang="zh-TW" sz="2800" b="1" dirty="0">
              <a:latin typeface="新細明體" panose="02020500000000000000" pitchFamily="18" charset="-120"/>
            </a:endParaRPr>
          </a:p>
          <a:p>
            <a:pPr marL="609600" indent="-609600" algn="r" eaLnBrk="1" hangingPunct="1">
              <a:buFontTx/>
              <a:buNone/>
              <a:defRPr/>
            </a:pPr>
            <a:r>
              <a:rPr lang="en-US" altLang="zh-TW" sz="2000" b="1" dirty="0"/>
              <a:t>1992</a:t>
            </a:r>
            <a:r>
              <a:rPr lang="zh-TW" altLang="en-US" sz="2000" b="1" dirty="0">
                <a:latin typeface="新細明體" panose="02020500000000000000" pitchFamily="18" charset="-120"/>
              </a:rPr>
              <a:t>年</a:t>
            </a:r>
          </a:p>
          <a:p>
            <a:pPr>
              <a:defRPr/>
            </a:pPr>
            <a:endParaRPr lang="en-US" altLang="zh-TW" dirty="0"/>
          </a:p>
        </p:txBody>
      </p:sp>
      <p:pic>
        <p:nvPicPr>
          <p:cNvPr id="57348" name="圖片 3">
            <a:extLst>
              <a:ext uri="{FF2B5EF4-FFF2-40B4-BE49-F238E27FC236}">
                <a16:creationId xmlns:a16="http://schemas.microsoft.com/office/drawing/2014/main" id="{EF5BE94E-E039-42FD-A79B-F6C7034DF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1981200"/>
            <a:ext cx="2990850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E7302726-8198-4058-ABAC-3E140D055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12875"/>
            <a:ext cx="3810000" cy="4683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 sz="4800" b="1">
                <a:solidFill>
                  <a:srgbClr val="009900"/>
                </a:solidFill>
                <a:cs typeface="Times New Roman" panose="02020603050405020304" pitchFamily="18" charset="0"/>
              </a:rPr>
              <a:t>2.</a:t>
            </a:r>
            <a:r>
              <a:rPr lang="en-US" altLang="zh-TW" sz="4800" b="1">
                <a:solidFill>
                  <a:srgbClr val="009900"/>
                </a:solidFill>
                <a:latin typeface="新細明體" panose="02020500000000000000" pitchFamily="18" charset="-120"/>
              </a:rPr>
              <a:t> </a:t>
            </a:r>
            <a:r>
              <a:rPr lang="zh-TW" altLang="en-US" sz="4800" b="1">
                <a:solidFill>
                  <a:srgbClr val="009900"/>
                </a:solidFill>
                <a:latin typeface="新細明體" panose="02020500000000000000" pitchFamily="18" charset="-120"/>
              </a:rPr>
              <a:t>並沒有證據顯示低頻電磁場對人體健康有害</a:t>
            </a:r>
          </a:p>
          <a:p>
            <a:pPr eaLnBrk="1" hangingPunct="1">
              <a:buFontTx/>
              <a:buNone/>
            </a:pPr>
            <a:endParaRPr lang="zh-TW" altLang="en-US" sz="1000" b="1">
              <a:solidFill>
                <a:srgbClr val="006600"/>
              </a:solidFill>
              <a:latin typeface="新細明體" panose="02020500000000000000" pitchFamily="18" charset="-120"/>
            </a:endParaRPr>
          </a:p>
          <a:p>
            <a:pPr algn="r" eaLnBrk="1" hangingPunct="1">
              <a:buFontTx/>
              <a:buNone/>
            </a:pPr>
            <a:r>
              <a:rPr lang="zh-TW" altLang="en-US" sz="2000" b="1">
                <a:latin typeface="新細明體" panose="02020500000000000000" pitchFamily="18" charset="-120"/>
              </a:rPr>
              <a:t>美國國家科學院</a:t>
            </a:r>
            <a:r>
              <a:rPr lang="zh-TW" altLang="en-US" sz="1800">
                <a:solidFill>
                  <a:srgbClr val="000000"/>
                </a:solidFill>
                <a:latin typeface="新細明體" panose="02020500000000000000" pitchFamily="18" charset="-120"/>
              </a:rPr>
              <a:t> </a:t>
            </a:r>
            <a:r>
              <a:rPr lang="en-US" altLang="zh-TW" sz="2000" b="1"/>
              <a:t>1997</a:t>
            </a:r>
            <a:r>
              <a:rPr lang="zh-TW" altLang="en-US" sz="2000" b="1">
                <a:latin typeface="新細明體" panose="02020500000000000000" pitchFamily="18" charset="-120"/>
              </a:rPr>
              <a:t>年</a:t>
            </a:r>
          </a:p>
        </p:txBody>
      </p:sp>
      <p:graphicFrame>
        <p:nvGraphicFramePr>
          <p:cNvPr id="58371" name="Object 3">
            <a:extLst>
              <a:ext uri="{FF2B5EF4-FFF2-40B4-BE49-F238E27FC236}">
                <a16:creationId xmlns:a16="http://schemas.microsoft.com/office/drawing/2014/main" id="{D6D55762-96AB-4402-9747-C546EB493E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514600"/>
          <a:ext cx="27432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圖片" r:id="rId4" imgW="2743200" imgH="1828800" progId="Word.Picture.8">
                  <p:embed/>
                </p:oleObj>
              </mc:Choice>
              <mc:Fallback>
                <p:oleObj name="圖片" r:id="rId4" imgW="2743200" imgH="182880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14600"/>
                        <a:ext cx="27432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2" name="圖片 3">
            <a:extLst>
              <a:ext uri="{FF2B5EF4-FFF2-40B4-BE49-F238E27FC236}">
                <a16:creationId xmlns:a16="http://schemas.microsoft.com/office/drawing/2014/main" id="{44928C9D-C8F1-4B83-8659-7EA105343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381125"/>
            <a:ext cx="2808287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BE48ADA8-3847-469D-9B43-C2492D3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C00000"/>
                </a:solidFill>
              </a:rPr>
              <a:t>目錄</a:t>
            </a:r>
          </a:p>
        </p:txBody>
      </p:sp>
      <p:sp>
        <p:nvSpPr>
          <p:cNvPr id="6147" name="內容版面配置區 2">
            <a:extLst>
              <a:ext uri="{FF2B5EF4-FFF2-40B4-BE49-F238E27FC236}">
                <a16:creationId xmlns:a16="http://schemas.microsoft.com/office/drawing/2014/main" id="{AE42213C-713B-489A-9A52-AFD3DC5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因應對生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模糊論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相信的力量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美 </a:t>
            </a:r>
            <a:r>
              <a:rPr lang="en-US" altLang="zh-TW" b="1">
                <a:solidFill>
                  <a:srgbClr val="009900"/>
                </a:solidFill>
              </a:rPr>
              <a:t>vs </a:t>
            </a:r>
            <a:r>
              <a:rPr lang="zh-TW" altLang="en-US" b="1">
                <a:solidFill>
                  <a:srgbClr val="009900"/>
                </a:solidFill>
              </a:rPr>
              <a:t>不美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東西之道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視野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6148" name="Picture 4" descr="ãcommunicationãçåçæå°çµæ">
            <a:extLst>
              <a:ext uri="{FF2B5EF4-FFF2-40B4-BE49-F238E27FC236}">
                <a16:creationId xmlns:a16="http://schemas.microsoft.com/office/drawing/2014/main" id="{608D402B-4DD7-4F92-811F-6E05DBBBF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060575"/>
            <a:ext cx="3744913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3">
            <a:extLst>
              <a:ext uri="{FF2B5EF4-FFF2-40B4-BE49-F238E27FC236}">
                <a16:creationId xmlns:a16="http://schemas.microsoft.com/office/drawing/2014/main" id="{82FB7F49-5298-4DEB-A3AE-476BD44EF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3548063"/>
            <a:ext cx="687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2400"/>
          </a:p>
        </p:txBody>
      </p:sp>
      <p:sp>
        <p:nvSpPr>
          <p:cNvPr id="60419" name="Text Box 4">
            <a:extLst>
              <a:ext uri="{FF2B5EF4-FFF2-40B4-BE49-F238E27FC236}">
                <a16:creationId xmlns:a16="http://schemas.microsoft.com/office/drawing/2014/main" id="{B089C942-E2E0-4E8E-A35F-1A930581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341438"/>
            <a:ext cx="4032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4400" b="1">
                <a:solidFill>
                  <a:srgbClr val="009900"/>
                </a:solidFill>
              </a:rPr>
              <a:t>3. </a:t>
            </a:r>
            <a:r>
              <a:rPr lang="zh-TW" altLang="en-US" sz="4400" b="1">
                <a:solidFill>
                  <a:srgbClr val="009900"/>
                </a:solidFill>
                <a:latin typeface="新細明體" panose="02020500000000000000" pitchFamily="18" charset="-120"/>
              </a:rPr>
              <a:t>白血病和電線電磁場之間關聯太微弱，無法察覺也無須擔憂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TW" altLang="en-US" sz="2000" b="1"/>
              <a:t>美國國家癌症研究所</a:t>
            </a:r>
            <a:endParaRPr lang="en-US" altLang="zh-TW" sz="2000" b="1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2000" b="1"/>
              <a:t>1997</a:t>
            </a:r>
            <a:r>
              <a:rPr lang="zh-TW" altLang="en-US" sz="2000" b="1">
                <a:latin typeface="新細明體" panose="02020500000000000000" pitchFamily="18" charset="-120"/>
              </a:rPr>
              <a:t>年</a:t>
            </a:r>
          </a:p>
        </p:txBody>
      </p:sp>
      <p:pic>
        <p:nvPicPr>
          <p:cNvPr id="60420" name="圖片 1">
            <a:extLst>
              <a:ext uri="{FF2B5EF4-FFF2-40B4-BE49-F238E27FC236}">
                <a16:creationId xmlns:a16="http://schemas.microsoft.com/office/drawing/2014/main" id="{A73726D2-15BC-4923-9282-6884C114E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1349375"/>
            <a:ext cx="3851275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3">
            <a:extLst>
              <a:ext uri="{FF2B5EF4-FFF2-40B4-BE49-F238E27FC236}">
                <a16:creationId xmlns:a16="http://schemas.microsoft.com/office/drawing/2014/main" id="{81EBBA6A-A9F0-44E0-A6E9-47444E2D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TW" altLang="zh-TW" sz="2400"/>
          </a:p>
        </p:txBody>
      </p:sp>
      <p:sp>
        <p:nvSpPr>
          <p:cNvPr id="62467" name="Rectangle 4">
            <a:extLst>
              <a:ext uri="{FF2B5EF4-FFF2-40B4-BE49-F238E27FC236}">
                <a16:creationId xmlns:a16="http://schemas.microsoft.com/office/drawing/2014/main" id="{99823BF9-730F-4194-86E9-8E2A96B42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2976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sp>
        <p:nvSpPr>
          <p:cNvPr id="62468" name="Text Box 5">
            <a:extLst>
              <a:ext uri="{FF2B5EF4-FFF2-40B4-BE49-F238E27FC236}">
                <a16:creationId xmlns:a16="http://schemas.microsoft.com/office/drawing/2014/main" id="{DD1DCE81-3662-4875-A21E-56B3BCDE0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268413"/>
            <a:ext cx="4608512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b="1">
                <a:solidFill>
                  <a:srgbClr val="009900"/>
                </a:solidFill>
              </a:rPr>
              <a:t>4. </a:t>
            </a:r>
            <a:r>
              <a:rPr lang="zh-TW" altLang="en-US" b="1">
                <a:solidFill>
                  <a:srgbClr val="009900"/>
                </a:solidFill>
              </a:rPr>
              <a:t>悲哀的是將數億美元花在這些無法避免兒童癌症悲劇的研究上</a:t>
            </a:r>
            <a:r>
              <a:rPr lang="en-US" altLang="zh-TW" b="1">
                <a:solidFill>
                  <a:srgbClr val="009900"/>
                </a:solidFill>
              </a:rPr>
              <a:t>…</a:t>
            </a:r>
            <a:r>
              <a:rPr lang="zh-TW" altLang="en-US" b="1">
                <a:solidFill>
                  <a:srgbClr val="009900"/>
                </a:solidFill>
              </a:rPr>
              <a:t>只製造出憂慮和恐懼</a:t>
            </a:r>
            <a:r>
              <a:rPr lang="en-US" altLang="zh-TW" b="1">
                <a:solidFill>
                  <a:srgbClr val="009900"/>
                </a:solidFill>
              </a:rPr>
              <a:t>…18</a:t>
            </a:r>
            <a:r>
              <a:rPr lang="zh-TW" altLang="en-US" b="1">
                <a:solidFill>
                  <a:srgbClr val="009900"/>
                </a:solidFill>
              </a:rPr>
              <a:t>年的浪費</a:t>
            </a:r>
            <a:r>
              <a:rPr lang="en-US" altLang="zh-TW" b="1">
                <a:solidFill>
                  <a:srgbClr val="009900"/>
                </a:solidFill>
              </a:rPr>
              <a:t>… </a:t>
            </a:r>
            <a:r>
              <a:rPr lang="zh-TW" altLang="en-US" b="1">
                <a:solidFill>
                  <a:srgbClr val="009900"/>
                </a:solidFill>
              </a:rPr>
              <a:t>應研究白血病細胞繁殖的真正生物學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TW" altLang="en-US" sz="2000" b="1">
                <a:latin typeface="新細明體" panose="02020500000000000000" pitchFamily="18" charset="-120"/>
              </a:rPr>
              <a:t>新英格蘭醫學期刊 </a:t>
            </a:r>
            <a:r>
              <a:rPr lang="en-US" altLang="zh-TW" sz="2000" b="1"/>
              <a:t>1997</a:t>
            </a:r>
            <a:r>
              <a:rPr lang="zh-TW" altLang="en-US" sz="2000" b="1"/>
              <a:t>年</a:t>
            </a:r>
          </a:p>
        </p:txBody>
      </p:sp>
      <p:pic>
        <p:nvPicPr>
          <p:cNvPr id="62469" name="Picture 2" descr="ãnew england journal of medicineãçåçæå°çµæ">
            <a:extLst>
              <a:ext uri="{FF2B5EF4-FFF2-40B4-BE49-F238E27FC236}">
                <a16:creationId xmlns:a16="http://schemas.microsoft.com/office/drawing/2014/main" id="{F5A8FA15-1503-45CA-8AAB-AE2CD107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1412875"/>
            <a:ext cx="2759075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92777D8D-FC03-4FC4-A344-9B27E9B8D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世界衛生組織 </a:t>
            </a:r>
            <a:r>
              <a:rPr lang="en-US" altLang="zh-TW" sz="1800" b="1">
                <a:solidFill>
                  <a:srgbClr val="000000"/>
                </a:solidFill>
              </a:rPr>
              <a:t>2007</a:t>
            </a:r>
            <a:r>
              <a:rPr lang="zh-TW" altLang="en-US" sz="1800" b="1">
                <a:solidFill>
                  <a:srgbClr val="000000"/>
                </a:solidFill>
                <a:latin typeface="新細明體" panose="02020500000000000000" pitchFamily="18" charset="-120"/>
              </a:rPr>
              <a:t>年 </a:t>
            </a:r>
            <a:r>
              <a:rPr lang="zh-TW" altLang="en-US" sz="1800" b="1">
                <a:solidFill>
                  <a:srgbClr val="006600"/>
                </a:solidFill>
                <a:latin typeface="新細明體" panose="02020500000000000000" pitchFamily="18" charset="-120"/>
              </a:rPr>
              <a:t>第</a:t>
            </a:r>
            <a:r>
              <a:rPr lang="en-US" altLang="zh-TW" sz="1800" b="1">
                <a:solidFill>
                  <a:srgbClr val="006600"/>
                </a:solidFill>
              </a:rPr>
              <a:t>322</a:t>
            </a:r>
            <a:r>
              <a:rPr lang="zh-TW" altLang="en-US" sz="1800" b="1">
                <a:solidFill>
                  <a:srgbClr val="006600"/>
                </a:solidFill>
                <a:latin typeface="新細明體" panose="02020500000000000000" pitchFamily="18" charset="-120"/>
              </a:rPr>
              <a:t>號文件</a:t>
            </a:r>
            <a:endParaRPr lang="zh-TW" altLang="en-US" sz="1800" b="1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0C0A3B67-F90F-4646-B4BC-571EC37D2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5813" y="2071688"/>
            <a:ext cx="7772400" cy="41148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altLang="zh-TW" sz="3600" b="1" dirty="0">
                <a:solidFill>
                  <a:srgbClr val="009900"/>
                </a:solidFill>
                <a:cs typeface="Times New Roman" panose="02020603050405020304" pitchFamily="18" charset="0"/>
              </a:rPr>
              <a:t>5. </a:t>
            </a:r>
            <a:r>
              <a:rPr lang="zh-TW" altLang="en-US" sz="3600" b="1" dirty="0">
                <a:solidFill>
                  <a:srgbClr val="009900"/>
                </a:solidFill>
                <a:latin typeface="新細明體" panose="02020500000000000000" pitchFamily="18" charset="-120"/>
              </a:rPr>
              <a:t>權衡整體的證據，不足以將兒童白血病和極低頻電磁場關聯 </a:t>
            </a:r>
          </a:p>
          <a:p>
            <a:pPr eaLnBrk="1" hangingPunct="1">
              <a:buFontTx/>
              <a:buNone/>
              <a:defRPr/>
            </a:pPr>
            <a:endParaRPr lang="en-US" altLang="zh-TW" sz="4400" dirty="0">
              <a:solidFill>
                <a:schemeClr val="tx2"/>
              </a:solidFill>
            </a:endParaRPr>
          </a:p>
        </p:txBody>
      </p:sp>
      <p:pic>
        <p:nvPicPr>
          <p:cNvPr id="64516" name="圖片 2">
            <a:extLst>
              <a:ext uri="{FF2B5EF4-FFF2-40B4-BE49-F238E27FC236}">
                <a16:creationId xmlns:a16="http://schemas.microsoft.com/office/drawing/2014/main" id="{3E09C13F-4F49-40FF-B30D-C7790A864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473450"/>
            <a:ext cx="366077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圖片 3">
            <a:extLst>
              <a:ext uri="{FF2B5EF4-FFF2-40B4-BE49-F238E27FC236}">
                <a16:creationId xmlns:a16="http://schemas.microsoft.com/office/drawing/2014/main" id="{89CE5F28-0EF9-41B2-80E5-B89EEA8CC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473450"/>
            <a:ext cx="46831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36F635F-8061-4D29-AA96-AF413CD28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00FF"/>
                </a:solidFill>
                <a:latin typeface="新細明體" panose="02020500000000000000" pitchFamily="18" charset="-120"/>
              </a:rPr>
              <a:t>美國物理學會聲明</a:t>
            </a:r>
            <a:r>
              <a:rPr lang="en-US" altLang="zh-TW" sz="2400" b="1">
                <a:solidFill>
                  <a:srgbClr val="000000"/>
                </a:solidFill>
              </a:rPr>
              <a:t>1995</a:t>
            </a:r>
            <a:r>
              <a:rPr lang="zh-TW" altLang="en-US" sz="2400" b="1">
                <a:solidFill>
                  <a:srgbClr val="000000"/>
                </a:solidFill>
                <a:latin typeface="新細明體" panose="02020500000000000000" pitchFamily="18" charset="-120"/>
              </a:rPr>
              <a:t>年</a:t>
            </a:r>
            <a:r>
              <a:rPr lang="zh-TW" altLang="en-US" sz="2400" b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>
                <a:solidFill>
                  <a:srgbClr val="000000"/>
                </a:solidFill>
              </a:rPr>
              <a:t>2005</a:t>
            </a:r>
            <a:r>
              <a:rPr lang="zh-TW" altLang="en-US" sz="2400" b="1">
                <a:solidFill>
                  <a:srgbClr val="000000"/>
                </a:solidFill>
                <a:latin typeface="新細明體" panose="02020500000000000000" pitchFamily="18" charset="-120"/>
              </a:rPr>
              <a:t>年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85DA2CA-08B2-4CB9-910B-9A363318C7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8888" y="1981200"/>
            <a:ext cx="4681537" cy="4114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b="1">
                <a:solidFill>
                  <a:srgbClr val="009900"/>
                </a:solidFill>
                <a:cs typeface="Times New Roman" panose="02020603050405020304" pitchFamily="18" charset="0"/>
              </a:rPr>
              <a:t>7.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 無法證實的電力致癌宣稱，已經導致恐慌、昂貴的訴訟和更改電線和電器。社會資源改用到消除「沒有科學證據的威脅」；更嚴重的環境問題卻因缺乏經費和公眾的注意而被忽略了</a:t>
            </a:r>
          </a:p>
        </p:txBody>
      </p:sp>
      <p:pic>
        <p:nvPicPr>
          <p:cNvPr id="65540" name="Picture 5">
            <a:extLst>
              <a:ext uri="{FF2B5EF4-FFF2-40B4-BE49-F238E27FC236}">
                <a16:creationId xmlns:a16="http://schemas.microsoft.com/office/drawing/2014/main" id="{6301CE7F-A989-42A4-8904-2D118A2B7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981200"/>
            <a:ext cx="1981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2" descr="ãamerican physical societyãçåçæå°çµæ">
            <a:extLst>
              <a:ext uri="{FF2B5EF4-FFF2-40B4-BE49-F238E27FC236}">
                <a16:creationId xmlns:a16="http://schemas.microsoft.com/office/drawing/2014/main" id="{1140F11A-15C9-412C-A5BC-D4635FB9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5084763"/>
            <a:ext cx="1981200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DECFED41-7EB0-4306-8163-EEE3E58404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3276600" cy="518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 sz="4800" b="1">
                <a:solidFill>
                  <a:srgbClr val="009900"/>
                </a:solidFill>
              </a:rPr>
              <a:t>8. </a:t>
            </a:r>
            <a:r>
              <a:rPr lang="zh-TW" altLang="en-US" sz="4800" b="1">
                <a:solidFill>
                  <a:srgbClr val="009900"/>
                </a:solidFill>
              </a:rPr>
              <a:t>電機電子工程師學會：</a:t>
            </a:r>
            <a:r>
              <a:rPr lang="en-US" altLang="zh-TW" sz="4800" b="1">
                <a:solidFill>
                  <a:srgbClr val="009900"/>
                </a:solidFill>
              </a:rPr>
              <a:t>9040</a:t>
            </a:r>
            <a:r>
              <a:rPr lang="zh-TW" altLang="en-US" sz="4800" b="1">
                <a:solidFill>
                  <a:srgbClr val="009900"/>
                </a:solidFill>
              </a:rPr>
              <a:t>毫高斯</a:t>
            </a:r>
          </a:p>
          <a:p>
            <a:pPr eaLnBrk="1" hangingPunct="1">
              <a:buFontTx/>
              <a:buNone/>
            </a:pPr>
            <a:endParaRPr lang="zh-TW" altLang="en-US" sz="1600" b="1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zh-TW" altLang="en-US" sz="2800" b="1">
                <a:solidFill>
                  <a:srgbClr val="009900"/>
                </a:solidFill>
              </a:rPr>
              <a:t>（幾乎是沒訂）</a:t>
            </a:r>
          </a:p>
          <a:p>
            <a:pPr eaLnBrk="1" hangingPunct="1">
              <a:buFontTx/>
              <a:buNone/>
            </a:pPr>
            <a:endParaRPr lang="en-US" altLang="zh-TW" sz="2800">
              <a:solidFill>
                <a:srgbClr val="FF0000"/>
              </a:solidFill>
            </a:endParaRP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CAE695B8-4807-4CA5-8463-B77AD012E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09600"/>
            <a:ext cx="407987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1DCF0D9-D8A0-4336-9780-81777D6613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英國健康防護署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E3CDE20-DD0C-4AC0-B141-870E29E43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200" b="1">
                <a:solidFill>
                  <a:srgbClr val="009900"/>
                </a:solidFill>
              </a:rPr>
              <a:t>9. </a:t>
            </a:r>
            <a:r>
              <a:rPr lang="zh-TW" altLang="en-US" sz="4200" b="1">
                <a:solidFill>
                  <a:srgbClr val="009900"/>
                </a:solidFill>
              </a:rPr>
              <a:t>流行病學證據不夠強，不足成為暴露規範基礎</a:t>
            </a:r>
            <a:r>
              <a:rPr lang="zh-TW" altLang="en-US" sz="2000">
                <a:solidFill>
                  <a:srgbClr val="009900"/>
                </a:solidFill>
              </a:rPr>
              <a:t>  </a:t>
            </a:r>
            <a:r>
              <a:rPr lang="en-US" altLang="zh-TW" sz="2000" b="1">
                <a:solidFill>
                  <a:srgbClr val="009900"/>
                </a:solidFill>
              </a:rPr>
              <a:t>2004</a:t>
            </a:r>
          </a:p>
        </p:txBody>
      </p:sp>
      <p:pic>
        <p:nvPicPr>
          <p:cNvPr id="69636" name="Picture 5" descr="NIH">
            <a:extLst>
              <a:ext uri="{FF2B5EF4-FFF2-40B4-BE49-F238E27FC236}">
                <a16:creationId xmlns:a16="http://schemas.microsoft.com/office/drawing/2014/main" id="{16F70E1B-C3C7-4626-97BC-604D7A6C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86200"/>
            <a:ext cx="3341688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029ED81-2153-4A3C-A07D-051D173BF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0000FF"/>
                </a:solidFill>
              </a:rPr>
              <a:t>美國國家衛生研究院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E504E44F-BFA2-4D7C-A99D-0C83D3A8B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009900"/>
                </a:solidFill>
              </a:rPr>
              <a:t>10. </a:t>
            </a:r>
            <a:r>
              <a:rPr lang="zh-TW" altLang="en-US" sz="4400" b="1">
                <a:solidFill>
                  <a:srgbClr val="009900"/>
                </a:solidFill>
              </a:rPr>
              <a:t>整體科學證據弱、缺乏實驗室證據</a:t>
            </a:r>
            <a:r>
              <a:rPr lang="zh-TW" altLang="en-US" sz="2000">
                <a:solidFill>
                  <a:srgbClr val="009900"/>
                </a:solidFill>
              </a:rPr>
              <a:t>   </a:t>
            </a:r>
            <a:r>
              <a:rPr lang="en-US" altLang="zh-TW" sz="2000" b="1"/>
              <a:t>2002</a:t>
            </a:r>
          </a:p>
        </p:txBody>
      </p:sp>
      <p:sp>
        <p:nvSpPr>
          <p:cNvPr id="71684" name="Rectangle 5">
            <a:extLst>
              <a:ext uri="{FF2B5EF4-FFF2-40B4-BE49-F238E27FC236}">
                <a16:creationId xmlns:a16="http://schemas.microsoft.com/office/drawing/2014/main" id="{872C1AE7-37C7-4C5B-AD48-1CF87A6D1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238" y="3140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sp>
        <p:nvSpPr>
          <p:cNvPr id="71685" name="Rectangle 7">
            <a:extLst>
              <a:ext uri="{FF2B5EF4-FFF2-40B4-BE49-F238E27FC236}">
                <a16:creationId xmlns:a16="http://schemas.microsoft.com/office/drawing/2014/main" id="{A17842F9-2260-4BB2-83F0-FE96E289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213" y="3140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71686" name="圖片 2">
            <a:extLst>
              <a:ext uri="{FF2B5EF4-FFF2-40B4-BE49-F238E27FC236}">
                <a16:creationId xmlns:a16="http://schemas.microsoft.com/office/drawing/2014/main" id="{29A9220C-ACB9-49C8-8B9F-B20A36B52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3155950"/>
            <a:ext cx="4392613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6A9420D-0F29-4B12-BA7E-D8E24B5D87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00FF"/>
                </a:solidFill>
              </a:rPr>
              <a:t>國際非游離輻射防護委員會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93EDC35E-9333-44C2-83AF-DC2E5970B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altLang="zh-TW" sz="4000" b="1" dirty="0">
                <a:solidFill>
                  <a:srgbClr val="009900"/>
                </a:solidFill>
              </a:rPr>
              <a:t>11. </a:t>
            </a:r>
            <a:r>
              <a:rPr lang="zh-TW" altLang="en-US" sz="4000" b="1" dirty="0">
                <a:solidFill>
                  <a:srgbClr val="009900"/>
                </a:solidFill>
              </a:rPr>
              <a:t>缺乏證據</a:t>
            </a:r>
            <a:r>
              <a:rPr lang="zh-TW" altLang="en-US" sz="4000" b="1" dirty="0">
                <a:solidFill>
                  <a:srgbClr val="009900"/>
                </a:solidFill>
                <a:latin typeface="新細明體" panose="02020500000000000000" pitchFamily="18" charset="-120"/>
              </a:rPr>
              <a:t>、</a:t>
            </a:r>
            <a:r>
              <a:rPr lang="zh-TW" altLang="en-US" sz="4000" b="1" dirty="0">
                <a:solidFill>
                  <a:srgbClr val="009900"/>
                </a:solidFill>
              </a:rPr>
              <a:t>不一致</a:t>
            </a:r>
          </a:p>
          <a:p>
            <a:pPr marL="0" indent="0" eaLnBrk="1" hangingPunct="1">
              <a:buFontTx/>
              <a:buNone/>
              <a:defRPr/>
            </a:pPr>
            <a:r>
              <a:rPr lang="zh-TW" altLang="en-US" sz="4000" b="1" dirty="0">
                <a:solidFill>
                  <a:srgbClr val="009900"/>
                </a:solidFill>
              </a:rPr>
              <a:t>      無慢性病建立致病關聯  </a:t>
            </a:r>
            <a:r>
              <a:rPr lang="en-US" altLang="zh-TW" sz="2000" b="1" dirty="0">
                <a:solidFill>
                  <a:srgbClr val="009900"/>
                </a:solidFill>
              </a:rPr>
              <a:t>2001</a:t>
            </a:r>
          </a:p>
          <a:p>
            <a:pPr eaLnBrk="1" hangingPunct="1">
              <a:defRPr/>
            </a:pPr>
            <a:endParaRPr lang="en-US" altLang="zh-TW" sz="2000" b="1" dirty="0"/>
          </a:p>
        </p:txBody>
      </p:sp>
      <p:sp>
        <p:nvSpPr>
          <p:cNvPr id="73732" name="Rectangle 5">
            <a:extLst>
              <a:ext uri="{FF2B5EF4-FFF2-40B4-BE49-F238E27FC236}">
                <a16:creationId xmlns:a16="http://schemas.microsoft.com/office/drawing/2014/main" id="{68AA409C-3CCA-4492-B4A9-922F754F2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8" y="30257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73733" name="圖片 1">
            <a:extLst>
              <a:ext uri="{FF2B5EF4-FFF2-40B4-BE49-F238E27FC236}">
                <a16:creationId xmlns:a16="http://schemas.microsoft.com/office/drawing/2014/main" id="{4773CF88-E92C-4CE4-9731-0398D559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3500438"/>
            <a:ext cx="3781425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70EFF68B-DA74-4F8D-B60E-D34CD6B670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905000"/>
          </a:xfrm>
        </p:spPr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美國國家科學院</a:t>
            </a:r>
            <a:r>
              <a:rPr lang="en-US" altLang="zh-TW" sz="2000" b="1"/>
              <a:t>1999</a:t>
            </a:r>
            <a:br>
              <a:rPr lang="en-US" altLang="zh-TW"/>
            </a:br>
            <a:r>
              <a:rPr lang="zh-TW" altLang="en-US" sz="1800" b="1">
                <a:solidFill>
                  <a:schemeClr val="tx1"/>
                </a:solidFill>
              </a:rPr>
              <a:t>評論</a:t>
            </a:r>
            <a:r>
              <a:rPr lang="zh-TW" altLang="en-US" sz="1800" b="1">
                <a:solidFill>
                  <a:srgbClr val="6600FF"/>
                </a:solidFill>
              </a:rPr>
              <a:t> 國家環境衛生科學研究所報告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3AF9E61-119C-4B4D-837E-56D7A1FCDF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3962400" cy="28956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TW" sz="5400" b="1">
                <a:solidFill>
                  <a:srgbClr val="009900"/>
                </a:solidFill>
              </a:rPr>
              <a:t>12. </a:t>
            </a:r>
            <a:r>
              <a:rPr lang="zh-TW" altLang="en-US" sz="5400" b="1">
                <a:solidFill>
                  <a:srgbClr val="009900"/>
                </a:solidFill>
              </a:rPr>
              <a:t>建議不再資助研究</a:t>
            </a:r>
            <a:r>
              <a:rPr lang="zh-TW" altLang="en-US" sz="1800" b="1">
                <a:solidFill>
                  <a:srgbClr val="009900"/>
                </a:solidFill>
              </a:rPr>
              <a:t>電力電磁場的健康效應</a:t>
            </a:r>
            <a:r>
              <a:rPr lang="zh-TW" altLang="en-US" sz="1800" b="1">
                <a:solidFill>
                  <a:srgbClr val="009900"/>
                </a:solidFill>
                <a:latin typeface="新細明體" panose="02020500000000000000" pitchFamily="18" charset="-120"/>
              </a:rPr>
              <a:t>。</a:t>
            </a:r>
            <a:endParaRPr lang="zh-TW" altLang="en-US" sz="1800" b="1">
              <a:solidFill>
                <a:srgbClr val="009900"/>
              </a:solidFill>
            </a:endParaRPr>
          </a:p>
          <a:p>
            <a:pPr marL="609600" indent="-609600" eaLnBrk="1" hangingPunct="1">
              <a:buFontTx/>
              <a:buAutoNum type="arabicPeriod"/>
            </a:pPr>
            <a:endParaRPr lang="en-US" altLang="zh-TW" sz="4400">
              <a:solidFill>
                <a:schemeClr val="tx2"/>
              </a:solidFill>
            </a:endParaRPr>
          </a:p>
        </p:txBody>
      </p:sp>
      <p:pic>
        <p:nvPicPr>
          <p:cNvPr id="75780" name="Picture 7">
            <a:extLst>
              <a:ext uri="{FF2B5EF4-FFF2-40B4-BE49-F238E27FC236}">
                <a16:creationId xmlns:a16="http://schemas.microsoft.com/office/drawing/2014/main" id="{613EE2B6-BDC2-4898-BA62-6F1CB9C67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819400"/>
            <a:ext cx="32924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8693FE09-03A2-42D4-A638-2CD7D6430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3505200" cy="487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sz="5400" b="1">
                <a:solidFill>
                  <a:srgbClr val="0000FF"/>
                </a:solidFill>
              </a:rPr>
              <a:t>美國和加拿大均不</a:t>
            </a:r>
          </a:p>
          <a:p>
            <a:pPr eaLnBrk="1" hangingPunct="1">
              <a:buFontTx/>
              <a:buNone/>
            </a:pPr>
            <a:r>
              <a:rPr lang="zh-TW" altLang="en-US" sz="5400" b="1">
                <a:solidFill>
                  <a:srgbClr val="0000FF"/>
                </a:solidFill>
              </a:rPr>
              <a:t>管制高壓電力線及變電所。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96932F48-DE00-48DB-B7A7-E24222697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238" y="933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77828" name="Picture 4">
            <a:extLst>
              <a:ext uri="{FF2B5EF4-FFF2-40B4-BE49-F238E27FC236}">
                <a16:creationId xmlns:a16="http://schemas.microsoft.com/office/drawing/2014/main" id="{40CA0F41-8C5F-45C1-986B-FF18DAFA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1143000"/>
            <a:ext cx="348456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1B1A0F83-110C-4E5B-84A3-2FBEE6FB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C00000"/>
                </a:solidFill>
              </a:rPr>
              <a:t>電磁波 總論</a:t>
            </a:r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D49A2F75-55FC-40ED-9461-56C519CA2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2" name="圖片 4">
            <a:extLst>
              <a:ext uri="{FF2B5EF4-FFF2-40B4-BE49-F238E27FC236}">
                <a16:creationId xmlns:a16="http://schemas.microsoft.com/office/drawing/2014/main" id="{70D2CB2F-2AF3-43CD-89A9-40FE1C9D3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981200"/>
            <a:ext cx="38893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26">
            <a:extLst>
              <a:ext uri="{FF2B5EF4-FFF2-40B4-BE49-F238E27FC236}">
                <a16:creationId xmlns:a16="http://schemas.microsoft.com/office/drawing/2014/main" id="{A9A888A9-FD6F-43C1-8088-796A2B30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8800" b="1">
                <a:solidFill>
                  <a:srgbClr val="3333FF"/>
                </a:solidFill>
                <a:latin typeface="新細明體" panose="02020500000000000000" pitchFamily="18" charset="-120"/>
              </a:rPr>
              <a:t>變電所</a:t>
            </a:r>
            <a:r>
              <a:rPr lang="zh-TW" altLang="en-US"/>
              <a:t> </a:t>
            </a:r>
          </a:p>
        </p:txBody>
      </p:sp>
      <p:sp>
        <p:nvSpPr>
          <p:cNvPr id="79875" name="Rectangle 1027">
            <a:extLst>
              <a:ext uri="{FF2B5EF4-FFF2-40B4-BE49-F238E27FC236}">
                <a16:creationId xmlns:a16="http://schemas.microsoft.com/office/drawing/2014/main" id="{59977197-AC11-4ECB-A2D9-374507CE7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16113"/>
            <a:ext cx="7918450" cy="4179887"/>
          </a:xfrm>
        </p:spPr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提高或降低電壓，並分配用電量</a:t>
            </a: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從發電廠到用戶的過程，變電所如交流道</a:t>
            </a:r>
            <a:endParaRPr lang="zh-TW" altLang="en-US">
              <a:solidFill>
                <a:srgbClr val="009900"/>
              </a:solidFill>
            </a:endParaRPr>
          </a:p>
        </p:txBody>
      </p:sp>
      <p:pic>
        <p:nvPicPr>
          <p:cNvPr id="79876" name="圖片 1">
            <a:extLst>
              <a:ext uri="{FF2B5EF4-FFF2-40B4-BE49-F238E27FC236}">
                <a16:creationId xmlns:a16="http://schemas.microsoft.com/office/drawing/2014/main" id="{F9DC30B0-80AE-405B-91E9-5D5BF21D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3284538"/>
            <a:ext cx="7305675" cy="281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074">
            <a:extLst>
              <a:ext uri="{FF2B5EF4-FFF2-40B4-BE49-F238E27FC236}">
                <a16:creationId xmlns:a16="http://schemas.microsoft.com/office/drawing/2014/main" id="{5B97A417-1E6C-4FA8-A3B0-E69C4A628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260350"/>
            <a:ext cx="6626225" cy="58356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sz="8800" b="1">
                <a:solidFill>
                  <a:srgbClr val="3333FF"/>
                </a:solidFill>
                <a:latin typeface="新細明體" panose="02020500000000000000" pitchFamily="18" charset="-120"/>
              </a:rPr>
              <a:t> 居民不爽</a:t>
            </a:r>
            <a:endParaRPr lang="zh-TW" altLang="en-US" sz="8800" b="1">
              <a:solidFill>
                <a:srgbClr val="3333FF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TW" sz="2800" b="1">
                <a:solidFill>
                  <a:srgbClr val="009900"/>
                </a:solidFill>
              </a:rPr>
              <a:t>1. </a:t>
            </a:r>
            <a:r>
              <a:rPr lang="zh-TW" altLang="en-US" sz="2800" b="1">
                <a:solidFill>
                  <a:srgbClr val="009900"/>
                </a:solidFill>
              </a:rPr>
              <a:t>高電壓會影響人體健康？</a:t>
            </a:r>
          </a:p>
          <a:p>
            <a:pPr eaLnBrk="1" hangingPunct="1">
              <a:buFontTx/>
              <a:buNone/>
            </a:pPr>
            <a:r>
              <a:rPr lang="en-US" altLang="zh-TW" sz="2800" b="1">
                <a:solidFill>
                  <a:srgbClr val="009900"/>
                </a:solidFill>
              </a:rPr>
              <a:t>2. </a:t>
            </a:r>
            <a:r>
              <a:rPr lang="zh-TW" altLang="en-US" sz="2800" b="1">
                <a:solidFill>
                  <a:srgbClr val="009900"/>
                </a:solidFill>
              </a:rPr>
              <a:t>會影響周遭房地產價格？</a:t>
            </a:r>
          </a:p>
          <a:p>
            <a:pPr eaLnBrk="1" hangingPunct="1">
              <a:buFontTx/>
              <a:buNone/>
            </a:pPr>
            <a:r>
              <a:rPr lang="en-US" altLang="zh-TW" sz="2800" b="1">
                <a:solidFill>
                  <a:srgbClr val="009900"/>
                </a:solidFill>
              </a:rPr>
              <a:t>3. </a:t>
            </a:r>
            <a:r>
              <a:rPr lang="zh-TW" altLang="en-US" sz="2800" b="1">
                <a:solidFill>
                  <a:srgbClr val="009900"/>
                </a:solidFill>
              </a:rPr>
              <a:t>感覺不缺電，沒必要興建？</a:t>
            </a:r>
          </a:p>
          <a:p>
            <a:pPr eaLnBrk="1" hangingPunct="1">
              <a:buFontTx/>
              <a:buNone/>
            </a:pPr>
            <a:r>
              <a:rPr lang="en-US" altLang="zh-TW" sz="2800" b="1">
                <a:solidFill>
                  <a:srgbClr val="009900"/>
                </a:solidFill>
              </a:rPr>
              <a:t>4. </a:t>
            </a:r>
            <a:r>
              <a:rPr lang="zh-TW" altLang="en-US" sz="2800" b="1">
                <a:solidFill>
                  <a:srgbClr val="009900"/>
                </a:solidFill>
              </a:rPr>
              <a:t>如一定要建，應在偏遠地區！</a:t>
            </a:r>
          </a:p>
        </p:txBody>
      </p:sp>
      <p:pic>
        <p:nvPicPr>
          <p:cNvPr id="81923" name="圖片 1">
            <a:extLst>
              <a:ext uri="{FF2B5EF4-FFF2-40B4-BE49-F238E27FC236}">
                <a16:creationId xmlns:a16="http://schemas.microsoft.com/office/drawing/2014/main" id="{3B952BAD-80D1-4F9F-8D50-ECDE2CFF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789363"/>
            <a:ext cx="4476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標題 1">
            <a:extLst>
              <a:ext uri="{FF2B5EF4-FFF2-40B4-BE49-F238E27FC236}">
                <a16:creationId xmlns:a16="http://schemas.microsoft.com/office/drawing/2014/main" id="{2C13C428-511E-46C7-9172-01CAA951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3971" name="內容版面配置區 3">
            <a:extLst>
              <a:ext uri="{FF2B5EF4-FFF2-40B4-BE49-F238E27FC236}">
                <a16:creationId xmlns:a16="http://schemas.microsoft.com/office/drawing/2014/main" id="{ACAF8EB4-4840-4B55-9CC4-09A8D8D7A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3452813"/>
            <a:ext cx="3673475" cy="2749550"/>
          </a:xfrm>
        </p:spPr>
      </p:pic>
      <p:pic>
        <p:nvPicPr>
          <p:cNvPr id="83972" name="Picture 2">
            <a:extLst>
              <a:ext uri="{FF2B5EF4-FFF2-40B4-BE49-F238E27FC236}">
                <a16:creationId xmlns:a16="http://schemas.microsoft.com/office/drawing/2014/main" id="{8F646769-6582-44CC-AE6F-D9605C63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75" y="688975"/>
            <a:ext cx="3333750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圖片 4">
            <a:extLst>
              <a:ext uri="{FF2B5EF4-FFF2-40B4-BE49-F238E27FC236}">
                <a16:creationId xmlns:a16="http://schemas.microsoft.com/office/drawing/2014/main" id="{D0CBB1D8-69F6-486C-88B3-BE9233A20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482975"/>
            <a:ext cx="3357562" cy="274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7" descr="é«éç¸£æ°åå¾è®é»æå·¥å°æè­°ï¼é­æä»£è¡¨å°é»çç¨»èäººæ´©æ¤ãè³æç§ç">
            <a:extLst>
              <a:ext uri="{FF2B5EF4-FFF2-40B4-BE49-F238E27FC236}">
                <a16:creationId xmlns:a16="http://schemas.microsoft.com/office/drawing/2014/main" id="{3F12A6F4-8C4A-4EA2-A231-F1D3BC47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" b="12320"/>
          <a:stretch>
            <a:fillRect/>
          </a:stretch>
        </p:blipFill>
        <p:spPr bwMode="auto">
          <a:xfrm>
            <a:off x="968375" y="692150"/>
            <a:ext cx="3679825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>
            <a:extLst>
              <a:ext uri="{FF2B5EF4-FFF2-40B4-BE49-F238E27FC236}">
                <a16:creationId xmlns:a16="http://schemas.microsoft.com/office/drawing/2014/main" id="{D7824355-7703-42D7-B910-92B9B5B18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高中生受污染 </a:t>
            </a:r>
            <a:r>
              <a:rPr lang="en-US" altLang="zh-TW" sz="1600" b="1">
                <a:solidFill>
                  <a:srgbClr val="0000FF"/>
                </a:solidFill>
              </a:rPr>
              <a:t>2007-11-30</a:t>
            </a:r>
            <a:r>
              <a:rPr lang="zh-TW" altLang="en-US" sz="1600" b="1">
                <a:solidFill>
                  <a:srgbClr val="0000FF"/>
                </a:solidFill>
              </a:rPr>
              <a:t> 嘉中</a:t>
            </a:r>
          </a:p>
        </p:txBody>
      </p:sp>
      <p:sp>
        <p:nvSpPr>
          <p:cNvPr id="84995" name="Rectangle 1027">
            <a:extLst>
              <a:ext uri="{FF2B5EF4-FFF2-40B4-BE49-F238E27FC236}">
                <a16:creationId xmlns:a16="http://schemas.microsoft.com/office/drawing/2014/main" id="{04FFAE5E-3D36-4ED7-A378-75E0E86A0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1913" y="1981200"/>
            <a:ext cx="7126287" cy="4114800"/>
          </a:xfrm>
        </p:spPr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我要生小孩</a:t>
            </a:r>
            <a:endParaRPr lang="en-US" altLang="zh-TW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世衛</a:t>
            </a:r>
            <a:r>
              <a:rPr lang="en-US" altLang="zh-TW" b="1">
                <a:solidFill>
                  <a:srgbClr val="009900"/>
                </a:solidFill>
                <a:latin typeface="新細明體" panose="02020500000000000000" pitchFamily="18" charset="-120"/>
              </a:rPr>
              <a:t>2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毫高斯</a:t>
            </a:r>
            <a:endParaRPr lang="en-US" altLang="zh-TW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專業的傲慢</a:t>
            </a:r>
            <a:endParaRPr lang="en-US" altLang="zh-TW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流行誓死？</a:t>
            </a:r>
          </a:p>
        </p:txBody>
      </p:sp>
      <p:sp>
        <p:nvSpPr>
          <p:cNvPr id="84996" name="Rectangle 1030">
            <a:extLst>
              <a:ext uri="{FF2B5EF4-FFF2-40B4-BE49-F238E27FC236}">
                <a16:creationId xmlns:a16="http://schemas.microsoft.com/office/drawing/2014/main" id="{0253F398-C8FC-46AF-B6FB-FB4F7E8C3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788" y="2636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84997" name="Picture 2" descr="D:\lin\Pictures\un.jpg">
            <a:extLst>
              <a:ext uri="{FF2B5EF4-FFF2-40B4-BE49-F238E27FC236}">
                <a16:creationId xmlns:a16="http://schemas.microsoft.com/office/drawing/2014/main" id="{8D45FC07-D1A8-4C5C-86B5-9DD9E6B9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51338"/>
            <a:ext cx="3160713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6" descr="http://3.bp.blogspot.com/-UKhM6_aUiug/Tepu7cHuq_I/AAAAAAAAB9k/BtmnpBdJR38/s320/%25E7%259B%25B8%25E7%2589%25870007.jpg">
            <a:extLst>
              <a:ext uri="{FF2B5EF4-FFF2-40B4-BE49-F238E27FC236}">
                <a16:creationId xmlns:a16="http://schemas.microsoft.com/office/drawing/2014/main" id="{BBAF566B-AB6E-46CF-A051-C448FC43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0863"/>
            <a:ext cx="3160713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7EA1D42C-C992-4696-864B-D88B5E1A4B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00FF"/>
                </a:solidFill>
                <a:latin typeface="新細明體" panose="02020500000000000000" pitchFamily="18" charset="-120"/>
              </a:rPr>
              <a:t>美國加州</a:t>
            </a:r>
            <a:r>
              <a:rPr lang="en-US" altLang="zh-TW" b="1">
                <a:solidFill>
                  <a:srgbClr val="0000FF"/>
                </a:solidFill>
              </a:rPr>
              <a:t>1995</a:t>
            </a:r>
            <a:r>
              <a:rPr lang="zh-TW" altLang="en-US" b="1">
                <a:solidFill>
                  <a:srgbClr val="0000FF"/>
                </a:solidFill>
                <a:latin typeface="新細明體" panose="02020500000000000000" pitchFamily="18" charset="-120"/>
              </a:rPr>
              <a:t>年判例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4670C110-93E9-492E-AAFB-4CED54C86F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415213" cy="4114800"/>
          </a:xfrm>
        </p:spPr>
        <p:txBody>
          <a:bodyPr/>
          <a:lstStyle/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「在科學文獻中有許多關於電磁波和癌症的正面相關報告」</a:t>
            </a: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一群和電力公司無關聯的卓越科學家（包括</a:t>
            </a:r>
            <a:r>
              <a:rPr lang="en-US" altLang="zh-TW" sz="2800" b="1">
                <a:solidFill>
                  <a:srgbClr val="009900"/>
                </a:solidFill>
              </a:rPr>
              <a:t>6</a:t>
            </a: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位諾貝爾獎得主），作證電磁波和癌症的不相關</a:t>
            </a:r>
            <a:r>
              <a:rPr lang="zh-TW" altLang="en-US" sz="2800" b="1">
                <a:solidFill>
                  <a:srgbClr val="009900"/>
                </a:solidFill>
              </a:rPr>
              <a:t> </a:t>
            </a:r>
          </a:p>
          <a:p>
            <a:pPr algn="r" eaLnBrk="1" hangingPunct="1">
              <a:buFontTx/>
              <a:buNone/>
            </a:pPr>
            <a:endParaRPr lang="en-US" altLang="zh-TW" sz="2000" b="1">
              <a:solidFill>
                <a:srgbClr val="FF0000"/>
              </a:solidFill>
            </a:endParaRPr>
          </a:p>
        </p:txBody>
      </p:sp>
      <p:pic>
        <p:nvPicPr>
          <p:cNvPr id="87044" name="圖片 2">
            <a:extLst>
              <a:ext uri="{FF2B5EF4-FFF2-40B4-BE49-F238E27FC236}">
                <a16:creationId xmlns:a16="http://schemas.microsoft.com/office/drawing/2014/main" id="{4CB223AD-2085-4964-A95C-83285B322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092575"/>
            <a:ext cx="3960813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E5922467-3261-49B7-B475-87BA9F622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800" b="1">
                <a:solidFill>
                  <a:srgbClr val="0000FF"/>
                </a:solidFill>
                <a:latin typeface="新細明體" panose="02020500000000000000" pitchFamily="18" charset="-120"/>
              </a:rPr>
              <a:t>加州電磁場計劃</a:t>
            </a:r>
            <a:r>
              <a:rPr lang="zh-TW" altLang="en-US" sz="4000" b="1">
                <a:solidFill>
                  <a:srgbClr val="0000FF"/>
                </a:solidFill>
              </a:rPr>
              <a:t> </a:t>
            </a:r>
            <a:r>
              <a:rPr lang="en-US" altLang="zh-TW" sz="3200" b="1">
                <a:solidFill>
                  <a:srgbClr val="0000FF"/>
                </a:solidFill>
              </a:rPr>
              <a:t>2002</a:t>
            </a:r>
            <a:r>
              <a:rPr lang="en-US" altLang="zh-TW"/>
              <a:t> </a:t>
            </a:r>
            <a:r>
              <a:rPr lang="zh-TW" altLang="en-US" sz="1600" b="1">
                <a:solidFill>
                  <a:srgbClr val="FF0000"/>
                </a:solidFill>
              </a:rPr>
              <a:t>受邀</a:t>
            </a:r>
            <a:r>
              <a:rPr lang="zh-TW" altLang="en-US" sz="1600" b="1">
                <a:solidFill>
                  <a:schemeClr val="tx1"/>
                </a:solidFill>
              </a:rPr>
              <a:t>來台提倡</a:t>
            </a:r>
            <a:r>
              <a:rPr lang="en-US" altLang="zh-TW" sz="1600" b="1">
                <a:solidFill>
                  <a:schemeClr val="tx1"/>
                </a:solidFill>
              </a:rPr>
              <a:t>2006-12-6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F0C5454-10E5-460A-8CF4-AE2728D63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5399088" cy="4114800"/>
          </a:xfrm>
        </p:spPr>
        <p:txBody>
          <a:bodyPr/>
          <a:lstStyle/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加州衛生服務局</a:t>
            </a:r>
            <a:r>
              <a:rPr lang="en-US" altLang="zh-TW" sz="2800" b="1">
                <a:solidFill>
                  <a:srgbClr val="009900"/>
                </a:solidFill>
              </a:rPr>
              <a:t>3</a:t>
            </a: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位科學家回顧文獻</a:t>
            </a: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並無新證據，認為電磁場可導致白血病、腦癌、流產等</a:t>
            </a:r>
          </a:p>
          <a:p>
            <a:pPr eaLnBrk="1" hangingPunct="1"/>
            <a:r>
              <a:rPr lang="zh-TW" altLang="en-US" sz="2800" b="1">
                <a:solidFill>
                  <a:srgbClr val="7030A0"/>
                </a:solidFill>
                <a:latin typeface="新細明體" panose="02020500000000000000" pitchFamily="18" charset="-120"/>
              </a:rPr>
              <a:t>文末說電磁場可能「一點健康效應也沒有」</a:t>
            </a:r>
            <a:endParaRPr lang="en-US" altLang="zh-TW" sz="2800" b="1">
              <a:solidFill>
                <a:srgbClr val="7030A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sz="2800" b="1">
                <a:solidFill>
                  <a:srgbClr val="7030A0"/>
                </a:solidFill>
              </a:rPr>
              <a:t>加大柏克萊分校、美國物理學會：不贊同該計畫</a:t>
            </a:r>
          </a:p>
        </p:txBody>
      </p:sp>
      <p:pic>
        <p:nvPicPr>
          <p:cNvPr id="89092" name="圖片 1">
            <a:extLst>
              <a:ext uri="{FF2B5EF4-FFF2-40B4-BE49-F238E27FC236}">
                <a16:creationId xmlns:a16="http://schemas.microsoft.com/office/drawing/2014/main" id="{F1C40A2D-1266-4895-8BA4-2E9282AE1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76475"/>
            <a:ext cx="2808288" cy="308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E82F043F-9126-4855-837F-47CF4B589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誤導蒼生</a:t>
            </a:r>
            <a:r>
              <a:rPr lang="en-US" altLang="zh-TW" sz="6600" b="1">
                <a:solidFill>
                  <a:srgbClr val="0000FF"/>
                </a:solidFill>
              </a:rPr>
              <a:t> </a:t>
            </a:r>
            <a:r>
              <a:rPr lang="zh-TW" altLang="en-US" sz="1600" b="1">
                <a:latin typeface="Tahoma" panose="020B0604030504040204" pitchFamily="34" charset="0"/>
                <a:cs typeface="Tahoma" panose="020B0604030504040204" pitchFamily="34" charset="0"/>
              </a:rPr>
              <a:t>台南環盟</a:t>
            </a:r>
            <a:r>
              <a:rPr lang="en-US" altLang="zh-TW" sz="1600" b="1"/>
              <a:t>2007-4-19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90A3653A-4280-4D9F-B923-7D8EC53AFE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</a:rPr>
              <a:t>宣稱德國室內上限</a:t>
            </a:r>
            <a:r>
              <a:rPr lang="en-US" altLang="zh-TW" b="1">
                <a:solidFill>
                  <a:srgbClr val="009900"/>
                </a:solidFill>
              </a:rPr>
              <a:t>0.3</a:t>
            </a:r>
            <a:r>
              <a:rPr lang="zh-TW" altLang="en-US" b="1">
                <a:solidFill>
                  <a:srgbClr val="009900"/>
                </a:solidFill>
              </a:rPr>
              <a:t>毫高斯，我國</a:t>
            </a:r>
            <a:r>
              <a:rPr lang="en-US" altLang="zh-TW" b="1">
                <a:solidFill>
                  <a:srgbClr val="009900"/>
                </a:solidFill>
              </a:rPr>
              <a:t>833</a:t>
            </a:r>
            <a:r>
              <a:rPr lang="zh-TW" altLang="en-US" b="1">
                <a:solidFill>
                  <a:srgbClr val="009900"/>
                </a:solidFill>
              </a:rPr>
              <a:t>毫高斯，是歐美國家的一萬倍</a:t>
            </a:r>
          </a:p>
          <a:p>
            <a:pPr eaLnBrk="1" hangingPunct="1"/>
            <a:r>
              <a:rPr lang="zh-TW" altLang="en-US" sz="3000" b="1">
                <a:solidFill>
                  <a:srgbClr val="009900"/>
                </a:solidFill>
              </a:rPr>
              <a:t>奧地利薩爾斯堡所訂室內電磁波安全值</a:t>
            </a:r>
            <a:r>
              <a:rPr lang="en-US" altLang="zh-TW" sz="3000" b="1">
                <a:solidFill>
                  <a:srgbClr val="009900"/>
                </a:solidFill>
              </a:rPr>
              <a:t>1</a:t>
            </a:r>
            <a:r>
              <a:rPr lang="zh-TW" altLang="en-US" sz="3000" b="1">
                <a:solidFill>
                  <a:srgbClr val="009900"/>
                </a:solidFill>
              </a:rPr>
              <a:t>微瓦</a:t>
            </a:r>
            <a:r>
              <a:rPr lang="en-US" altLang="zh-TW" sz="3000" b="1">
                <a:solidFill>
                  <a:srgbClr val="009900"/>
                </a:solidFill>
              </a:rPr>
              <a:t>/㎡  </a:t>
            </a:r>
            <a:r>
              <a:rPr lang="zh-TW" altLang="en-US" sz="1600" b="1"/>
              <a:t>其實只是提案</a:t>
            </a:r>
            <a:r>
              <a:rPr lang="en-US" altLang="zh-TW" sz="1600" b="1"/>
              <a:t>0.001W/m² </a:t>
            </a:r>
            <a:r>
              <a:rPr lang="zh-TW" altLang="en-US" sz="1600" b="1"/>
              <a:t>在</a:t>
            </a:r>
            <a:r>
              <a:rPr lang="en-US" altLang="zh-TW" sz="1600" b="1"/>
              <a:t>2002</a:t>
            </a:r>
            <a:r>
              <a:rPr lang="zh-TW" altLang="en-US" sz="1600" b="1"/>
              <a:t>年被拒</a:t>
            </a:r>
            <a:endParaRPr lang="en-US" altLang="zh-TW" sz="1600" b="1"/>
          </a:p>
          <a:p>
            <a:pPr eaLnBrk="1" hangingPunct="1"/>
            <a:endParaRPr lang="en-US" altLang="zh-TW" sz="1600" b="1"/>
          </a:p>
          <a:p>
            <a:pPr eaLnBrk="1" hangingPunct="1"/>
            <a:r>
              <a:rPr lang="zh-TW" altLang="en-US" sz="2000" b="1"/>
              <a:t>國際非游離輻射防護委員</a:t>
            </a:r>
            <a:r>
              <a:rPr lang="en-US" altLang="zh-TW" sz="2000" b="1"/>
              <a:t>2000</a:t>
            </a:r>
            <a:r>
              <a:rPr lang="zh-TW" altLang="en-US" sz="2000" b="1"/>
              <a:t>毫高斯 </a:t>
            </a:r>
          </a:p>
        </p:txBody>
      </p:sp>
      <p:pic>
        <p:nvPicPr>
          <p:cNvPr id="91140" name="圖片 2">
            <a:extLst>
              <a:ext uri="{FF2B5EF4-FFF2-40B4-BE49-F238E27FC236}">
                <a16:creationId xmlns:a16="http://schemas.microsoft.com/office/drawing/2014/main" id="{3062AC25-65C0-4833-A640-DB9EE7A38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38" y="4076700"/>
            <a:ext cx="27559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E2ECAE45-8A5C-4B4A-A88B-ACB3E8AD5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駁斥謬論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8998C20D-3654-4DA1-AF40-5B8AC1172D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5562600" cy="4114800"/>
          </a:xfrm>
        </p:spPr>
        <p:txBody>
          <a:bodyPr/>
          <a:lstStyle/>
          <a:p>
            <a:pPr eaLnBrk="1" hangingPunct="1"/>
            <a:r>
              <a:rPr lang="zh-TW" altLang="en-US" sz="2400" b="1">
                <a:solidFill>
                  <a:srgbClr val="009900"/>
                </a:solidFill>
                <a:latin typeface="新細明體" panose="02020500000000000000" pitchFamily="18" charset="-120"/>
              </a:rPr>
              <a:t>瑞義等國限值比國際非游離輻射防護委員會的低，但非根據科學，而由極端份子和競選炒作</a:t>
            </a:r>
            <a:endParaRPr lang="en-US" altLang="zh-TW" sz="2400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sz="2400" b="1">
                <a:solidFill>
                  <a:srgbClr val="009900"/>
                </a:solidFill>
                <a:latin typeface="新細明體" panose="02020500000000000000" pitchFamily="18" charset="-120"/>
              </a:rPr>
              <a:t>極端份子非電磁專長，愛採少數、無法重複、與科學驗證資料不一致的報告以支持論點。</a:t>
            </a:r>
            <a:endParaRPr lang="zh-TW" altLang="en-US" sz="2400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sz="2400" b="1">
                <a:solidFill>
                  <a:srgbClr val="009900"/>
                </a:solidFill>
                <a:latin typeface="新細明體" panose="02020500000000000000" pitchFamily="18" charset="-120"/>
              </a:rPr>
              <a:t>澳加德紐低限值並非事實。中俄有極低限值，但世界衛生組織不認同</a:t>
            </a:r>
            <a:r>
              <a:rPr lang="zh-TW" altLang="en-US" sz="2400">
                <a:solidFill>
                  <a:srgbClr val="009900"/>
                </a:solidFill>
              </a:rPr>
              <a:t> </a:t>
            </a:r>
          </a:p>
        </p:txBody>
      </p:sp>
      <p:pic>
        <p:nvPicPr>
          <p:cNvPr id="93188" name="Picture 4" descr="01">
            <a:extLst>
              <a:ext uri="{FF2B5EF4-FFF2-40B4-BE49-F238E27FC236}">
                <a16:creationId xmlns:a16="http://schemas.microsoft.com/office/drawing/2014/main" id="{C6B17C36-2379-40A7-A85A-F3C86322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133600"/>
            <a:ext cx="23034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9128B4A0-60E2-4F78-9ED3-27DDBB456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社會冤枉大損失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E0FA276-C82E-4B94-85E1-32A187773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5257800" cy="4114800"/>
          </a:xfrm>
        </p:spPr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</a:rPr>
              <a:t>電力線恐慌的總成本（重新裝設電力線、房地產價值損失</a:t>
            </a:r>
            <a:r>
              <a:rPr lang="en-US" altLang="zh-TW" b="1">
                <a:solidFill>
                  <a:srgbClr val="009900"/>
                </a:solidFill>
              </a:rPr>
              <a:t>… </a:t>
            </a:r>
            <a:r>
              <a:rPr lang="zh-TW" altLang="en-US" b="1">
                <a:solidFill>
                  <a:srgbClr val="009900"/>
                </a:solidFill>
              </a:rPr>
              <a:t>）＞ </a:t>
            </a:r>
            <a:r>
              <a:rPr lang="en-US" altLang="zh-TW" b="1">
                <a:solidFill>
                  <a:srgbClr val="009900"/>
                </a:solidFill>
              </a:rPr>
              <a:t>250</a:t>
            </a:r>
            <a:r>
              <a:rPr lang="zh-TW" altLang="en-US" b="1">
                <a:solidFill>
                  <a:srgbClr val="009900"/>
                </a:solidFill>
              </a:rPr>
              <a:t>億美元。</a:t>
            </a:r>
            <a:r>
              <a:rPr lang="zh-TW" altLang="en-US" sz="1800" b="1"/>
              <a:t>美國總統科技政策室估算</a:t>
            </a:r>
            <a:r>
              <a:rPr lang="en-US" altLang="zh-TW" sz="1800" b="1"/>
              <a:t>1979--1999</a:t>
            </a:r>
            <a:r>
              <a:rPr lang="zh-TW" altLang="en-US" sz="1800" b="1"/>
              <a:t>年</a:t>
            </a: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</a:rPr>
              <a:t>此期間內無一個電磁場健康效應訴訟勝訴</a:t>
            </a:r>
          </a:p>
        </p:txBody>
      </p:sp>
      <p:pic>
        <p:nvPicPr>
          <p:cNvPr id="95236" name="Picture 2" descr="ãvoodoo science, robert parkãçåçæå°çµæ">
            <a:extLst>
              <a:ext uri="{FF2B5EF4-FFF2-40B4-BE49-F238E27FC236}">
                <a16:creationId xmlns:a16="http://schemas.microsoft.com/office/drawing/2014/main" id="{D179FF99-A0F7-4A03-83BF-36A61FB8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060575"/>
            <a:ext cx="24669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11D89EE-2AE4-4BB4-9716-3B741C0AB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3333FF"/>
                </a:solidFill>
              </a:rPr>
              <a:t>「瓦釜雷鳴」</a:t>
            </a:r>
            <a:endParaRPr lang="en-US" altLang="zh-TW" sz="1800" b="1">
              <a:solidFill>
                <a:srgbClr val="3333FF"/>
              </a:solidFill>
            </a:endParaRP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24B3990D-02A2-448C-A9F5-F5028FE053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6375" y="1981200"/>
            <a:ext cx="6981825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009900"/>
                </a:solidFill>
              </a:rPr>
              <a:t>罔顧世衛聲明</a:t>
            </a:r>
            <a:endParaRPr lang="en-US" altLang="zh-TW" sz="3600" b="1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009900"/>
                </a:solidFill>
              </a:rPr>
              <a:t>證據權重？</a:t>
            </a:r>
            <a:endParaRPr lang="en-US" altLang="zh-TW" sz="3600" b="1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009900"/>
                </a:solidFill>
              </a:rPr>
              <a:t>民眾媒體無力分辨</a:t>
            </a:r>
            <a:endParaRPr lang="zh-TW" altLang="zh-TW" sz="3600" b="1">
              <a:solidFill>
                <a:srgbClr val="009900"/>
              </a:solidFill>
            </a:endParaRPr>
          </a:p>
        </p:txBody>
      </p:sp>
      <p:sp>
        <p:nvSpPr>
          <p:cNvPr id="97284" name="Rectangle 4">
            <a:extLst>
              <a:ext uri="{FF2B5EF4-FFF2-40B4-BE49-F238E27FC236}">
                <a16:creationId xmlns:a16="http://schemas.microsoft.com/office/drawing/2014/main" id="{2D46DBB6-BADB-4BEC-8338-ABEE9ABE1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2152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97285" name="Picture 5">
            <a:extLst>
              <a:ext uri="{FF2B5EF4-FFF2-40B4-BE49-F238E27FC236}">
                <a16:creationId xmlns:a16="http://schemas.microsoft.com/office/drawing/2014/main" id="{DEEDC670-0DFB-4D7A-8778-EE25818F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8" y="2076450"/>
            <a:ext cx="13493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6">
            <a:extLst>
              <a:ext uri="{FF2B5EF4-FFF2-40B4-BE49-F238E27FC236}">
                <a16:creationId xmlns:a16="http://schemas.microsoft.com/office/drawing/2014/main" id="{92ADB674-158D-40CC-A965-A0B3A86A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4132263"/>
            <a:ext cx="1333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7" name="Picture 7" descr="C:\Users\Lin\Documents\My Documents\EMF\出書\EMF-1small.jpg">
            <a:extLst>
              <a:ext uri="{FF2B5EF4-FFF2-40B4-BE49-F238E27FC236}">
                <a16:creationId xmlns:a16="http://schemas.microsoft.com/office/drawing/2014/main" id="{A688E40E-83B6-49C6-AF15-A936C379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4132263"/>
            <a:ext cx="1371600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8" name="Picture 8" descr="C:\Users\Lin\Documents\My Documents\EMF\出書\EMF-2samll.jpg">
            <a:extLst>
              <a:ext uri="{FF2B5EF4-FFF2-40B4-BE49-F238E27FC236}">
                <a16:creationId xmlns:a16="http://schemas.microsoft.com/office/drawing/2014/main" id="{599AE36F-CA86-42E2-8297-5425508B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3" y="4138613"/>
            <a:ext cx="137795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9" name="Picture 9" descr="C:\Users\Lin\Documents\My Documents\EMF\出書\EMF-3small.jpg">
            <a:extLst>
              <a:ext uri="{FF2B5EF4-FFF2-40B4-BE49-F238E27FC236}">
                <a16:creationId xmlns:a16="http://schemas.microsoft.com/office/drawing/2014/main" id="{F9AC92F0-8BAC-450D-81E6-7727A8B3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143375"/>
            <a:ext cx="1357313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840993A4-F07C-4697-B3B1-16F5F980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電磁頻譜、各式應用</a:t>
            </a: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B0B72178-2668-4212-BD79-5771080DE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6" name="圖片 1">
            <a:extLst>
              <a:ext uri="{FF2B5EF4-FFF2-40B4-BE49-F238E27FC236}">
                <a16:creationId xmlns:a16="http://schemas.microsoft.com/office/drawing/2014/main" id="{B7F920FE-F6EA-4963-AD8F-844BA7357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9775"/>
            <a:ext cx="77184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標題 1">
            <a:extLst>
              <a:ext uri="{FF2B5EF4-FFF2-40B4-BE49-F238E27FC236}">
                <a16:creationId xmlns:a16="http://schemas.microsoft.com/office/drawing/2014/main" id="{A2681694-E8A4-41BD-A90A-36A794A6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反對者提得出更佳證據？</a:t>
            </a:r>
          </a:p>
        </p:txBody>
      </p:sp>
      <p:sp>
        <p:nvSpPr>
          <p:cNvPr id="99331" name="內容版面配置區 2">
            <a:extLst>
              <a:ext uri="{FF2B5EF4-FFF2-40B4-BE49-F238E27FC236}">
                <a16:creationId xmlns:a16="http://schemas.microsoft.com/office/drawing/2014/main" id="{2B3CC5BB-592C-4589-96EE-CB873037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4173538" cy="4343400"/>
          </a:xfrm>
        </p:spPr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分子、細胞、全動物</a:t>
            </a:r>
            <a:r>
              <a:rPr lang="zh-TW" altLang="en-US" b="1">
                <a:solidFill>
                  <a:srgbClr val="009900"/>
                </a:solidFill>
              </a:rPr>
              <a:t>、</a:t>
            </a:r>
            <a:r>
              <a:rPr lang="zh-TW" altLang="zh-TW" b="1">
                <a:solidFill>
                  <a:srgbClr val="009900"/>
                </a:solidFill>
              </a:rPr>
              <a:t>流行病學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證據權重 </a:t>
            </a:r>
            <a:r>
              <a:rPr lang="zh-TW" altLang="en-US" sz="1800" b="1"/>
              <a:t>世衛、美國科院</a:t>
            </a:r>
            <a:endParaRPr lang="en-US" altLang="zh-TW" sz="1800" b="1"/>
          </a:p>
        </p:txBody>
      </p:sp>
      <p:sp>
        <p:nvSpPr>
          <p:cNvPr id="99332" name="AutoShape 5" descr="data:image/jpeg;base64,/9j/4AAQSkZJRgABAQAAAQABAAD/2wCEAAkGBg8QDxAPEBAQDQ0ODw8PDQ8QEA8PDw4QFhAVFBUQEhIXHCYeFxkjGRIUHy8gIycpLC0sFh4xNTAqNSYrLSkBCQoKDgwOGg8PGiwlHyUqLTU1LC4sLC8vLy4sLCwtLDU1NCkpLCwwLCk0LCksNSwsLCw1Lyw0KS0sLDQ0LC4sKf/AABEIAMIBAwMBIgACEQEDEQH/xAAbAAEAAgMBAQAAAAAAAAAAAAAAAwQCBQYBB//EAEIQAAIBAwAGBwQIBAQHAQAAAAABAgMEEQUSITFBUQYTFWFxkZIiU4GhBxQjQlJUgrEyYnLRQ8HC4SQzc3Ti8PEW/8QAGgEBAAIDAQAAAAAAAAAAAAAAAAMFAQQGAv/EACwRAAICAAUDAwIHAQAAAAAAAAABAgMEERNSkRIhMQVBUSLwYXGBobHh8RT/2gAMAwEAAhEDEQA/APuAAAAAAAAAAAAAAAAAAAAAAAAAAAAAAAAAAAAAAAAAAAAAAAAAAAAAAAAAAAAAAAAAAAAAAAABWub5QeqlrT5bkvF8DK+uerpynxSxFc5N4XzZqaG7LeW9rfFvmVmOxjpyhDy/2RNXX1LNk876twcI92q388kcdPSg8VYpx/HDOzvcf7GclsyavSM1gppY2+t5qXJtQrhLs0dRSqxnFSi1KMllNbU0ZnI9FdKONZ27fsVFKdPumtrS8Vl/p7zrjpMNer61NGrdU6p9IABsEIAAAAAAAAAAAAAAAAAAAAAAAAAAAAAAAAAAAABDVvKcP4pxi+Taz5GENJUXsVWm3y1458jxqQzyzWf5nrpfnIo9J54oJ8FUhn5/54NZb3ywdBpG0VejOnnGvH2Zb8S3xl8GkfOXeSpzlSqLUqwerOL4Pu5rimc96tVLUVi8ZFjhFGcHH3R01bSKwam8vMlB32cJbW9iS2tvkkb7RvR7dOvte9UuC/qfF927xK+jC24iWSNmTroWcjUaCo1Z3lCrGEnRpzbqVN0UtSSwm9727kd9K95LzKsYpJJLCWxJbEl3IjrXMILMpKPidXhsOsPDoTzKq+52y6si39bl3eRLSu87Hs7+By1/0tp03qwhKtU4QW/xaWWl34IqPSO5k8/VUo/9RZ8jZIDtgaLRHSWFSfUzUqNXHsxnjav5Xue7h38njegAAAAAAAAAAAAAAAAAAAAAAAAAAAAAAAo31y86kXh/ea3ruXeWq9ZQi5PhuXN8EaapUwm3veW33lX6jidKPRHy/wCP7J6odTzK13OMUaK5qJmOmNJ4y29iOelplPicyoOfdFzVDpWbNwq0obYSlD+mTj+xqtOTq1dWTnOpOK1U23KWM7ub28CPtRczo+h1l1sncSWYU3q0++e9y+Ca+L7jdw1Vk5qCM2zhCLky90S6Nu3gqtf2rmS3cKMX91fzc38PHom8bXsS2tvYkhKSSy9iW8+edJ+lbrydGllUE8PGx15Lv4ROlbhh4dik+q6WbN7pHprRjPUg31a2TrpKW3lCL3+O3wZrqd5Vu5Pq9ahQTw6jebir3a33F4be85ulb/eltlwXCPcjqei1eLhKnulGTl4xeNvn+6NSjEyts6ZPsTWVKEepF+y0ZCmsRilxfNvm3xfebCFFGUYE0YlqaZp9O0klSn9+E8xfJ6sn+6XkdhY1telTn+KEZeaOJ6QVHOrTpR2tJzfi06cF8XKT/Sdxa0dSnCH4IRj5LB49zLJQAZMAAAAAAAAAAAAAAAAAAAAAAAAAA8nLCb5JsA1mkrnMtXOyG1/1f7L9zSaSvUk0mV7m9lJN52ybk/F7TRaRr1IpvbJYeeLOKvueIscvkuqcOopZnN9LdKPPVxe17ZeH+5oaVy8Ed3cOpOU3vk/JcEWdHaLr1WlSpVKus2lqQlJNrDayljivMta6lCCRidmbPFXkfWuhWkKX1enbfw1acdqexzbbcn45bOc0P9G1WSUrh9StmIRcZTa4pvdH5m70jomP1iUnLVqyUatKpB6s3JSUZQeNmVmDzj7/ADWXuU1WxfXFZfg/dGrbZXJdLZn0y0nPU+rUX9pVag2uC3yb8F82cbK06qpKD3xUUvDVTz8zq7K0cqk6kpa71movh347srf4EmmNAKvFSjiFaC9l8JL8Mv78DaxVDsj28kFFii+/g5mKyWLXXpzjUg8Sju5PmnzRDThKEnCcXCcdji96NhSRzzcoP8Sz9jqtG38a0crZJY14cYv/ADXeNM6Vha0XUl7Um1GlBfxVaj/hhH+/BZZztNyp/bJ6ihvntx4d/hx8cGv0xpOVxLrpxl1VLMKUIJubk8ZjHGfblhZe1RXP715h8W515yXdfuVtlKU+xf6PaQp07m2dxJ1K95Xk8rcqm2MZY/ApKMF/sz6afLOinRu4uLulcVaUqNKjKFRynCUE9TbClSjLbqppbeWduWfUzYonKazayI7YqLyTAAJyIAAAAAAAAAAAAAAAAAAAAAAFTSWlre2h1letToQ51JKOe5Z3vwALZ5JZWOZ85039NNtDMbSlO6nuVSeaVLxWfal5I4HTXTrSd5lVK7oUn/hUc0oY5Nr2pfFs8OaJo0yZ2mmdO29nUnTq1Y69OTWrH25vk8Lds5mwtqca1ONSO2E4xlHZwayv3PjKUI/zM+k9CdNa9oo520pOm1/Ktsfk8fA5nGYKNMOuGfktoWSl2Ob6a9H+qn18ZN0qknrx2exN8scHt/8AWdH9FvSJKnUtqjz1LjOi29vVzeq4fCWMd02R9K7iM6FSDa9pYX9Wcr5o5PQ1Hq5NxlJOS1W08bMp480jdwWKcac5+UR309T6V7n1i96XU8NU/a2PbvNLS0jcXFVVlH7ClUdKT4qU4Nw+GYr4uJqqEVq/A7roHYRlYz1lmNetUb8FiC+cMkuHxVl9vT4SIbsPCmvPyyvouMXTg47U4rBsIwKN7oK5oycqOZKTy3DDUu+VN7M968ysq1+9iWq/+3ef3wWyk/dFfkvktaa0XTq03KWIThFuFTiuOq+afI5WN9Cl/wAz2prb1UX7f63ugvHbyTOj/wDzV7XX2tWaX8zVKK/TDa/M2uh+gtrQxKS66otqcktWL5qP9zUvw0bZptff3/pNXc4RyzNJYaKutI6kqyVtZw204QWrlYx7Ce3d997Xl4STO3srGnRhGnTioQisJL93zZOkDZhBRIXLMAA9nkAAAAAAAAAAAAAAAAAAAAA8lNJNtpJLLb2JLm2clpz6UtG2uYqr9aqrPsW+JrPfU/hXm/Aw+lXR0q2jZYlKMaNWlVq4ztp7YybXFLXUv0nxR1aNPZCOu/xS/sRylkbFVSks2djpj6V9I3OY20I2VJ/eX2lXH9clhfBfE427k5zdS4rTr1XvlKTnJ/qZBVvJy2eSR0Gg/o40jd4kqToUn/i1801jmo/xP4Ij7s2Pogc/K5S2RSX7mdlY3FzPUo06leb+7CLk/F43fE+v6C+hqzpYlczndz/DtpUvJPWfn8DurLR9GhBU6NOFGmt0acVBeSPar+SKV/wfH9B/QxdVcSuqkbWD3wjirV+Xsx834Gzh0ct7RTp01PGs9abn7UtVtJvh5I+qnzTpZUdKrWT4SlKPepe0n8yr9UjJQio+MyfBz6pvM4nTNTXq6kFKWOb2IWmiam9b/A2XRiwVaUpy2ts7mhoaMY5SKqd3R9EUb2cV3kcSpSprVmtV42d59T6G0tWwtv5qbn65OX+o4fT9kurlzim4+KI+gXTuNGSta8sUKj+ym91Gb4N8IN+T7m8bnplsett+5BjIucFkfVQAdEUwAAAAAAAAAAAAAAAAAAAAAAAAAAAAABHXoRqQlTmlKE4uE4vdKLWGn8GfL7b6EF103Vuf+G1n1cacftXDOxSlLYnjZsTPqgMNJnpScfBpNB9C7Czw6NCKqL/Fn9pV8daW74YN2AZMN5gAAwDnemHRT67TzTkqdxFYi5Z1Zr8Esbu58DosjJ4nCM10yPUZODzR8w6N9Fbuyqv6woKnNfZ6k1PMk1nw2M66c8Rwe6erfbQj+Gnn1S/8Uay5uthyGMahfJR++xZwUrIxbNZpuotWXgz5bRjk+gaWhVrZo0Y69apGahHKWs9VvG3uTOFtKbzhppp4aaw01saa4MnwkXGDkbU/KifVfo+6Ty1IWteWcJRt6knw4UpP9n8OR3p8i0LaZgfQuj2mHNdTVf2sV7Mn/iRX+pcfPmWeCxylLSn59jRxWG6frj+puwMguCuAAAAAAAAAAAAAAAAAAAAAGTw8yeZAMhkxyeZAM8nmTDWPNcAkyNYi1zF1ACfJ5rEDqmLrAFnWGsU3cIwleJcdi2sA0WlK+tcVXyaiv0pL98mruqhI6reZPfJuT+LyUL2rhM4WyWpZKXy2dDXDpSRq5aRq06yq0pak6SbUsRljK1cYaa3NnPX+mOvunUnGEalTCqShHUVSf43HOFJ8WsZJ9IXmFPbtk8fBf/TSUYqU14lrSmoNPweZ5dSfufUujlFaqT3NfM2V5T1MTi9WcGpRfJo0ugqjhCKbzhF++v1qvaVDeUu3nMzKLczs7C+VWlCotmvHLXJ7mvNMsa5znR+vqW1NPe9aeOSlJyXyaNmrs7ipuUIuXnJFFYkptL5NhrDWKKujJXBIeC7kaxUVcyVYAs5GSBVTJVACbIyRKoe64BIDBSGQCTIyYZPcgGQMcgAwbPHIxbMWwDPWMXIwcjCUgCRzMHUIpTIpTAJnWI5VyCdQhnUALE7kgndFacyvUkwCzUvSlc33stZ3pr5ENXJRr05vcYks00ZTyeZYcthptLV8RYlXuYZWpGceD1nGXxWDW3VO4qNZioR8ctnMQ9MuVmTXb5Lr/rqUc8/0NfcaJjJZeVJpN4fE13ZU4S1ovOOD/udJCznxJ4WXcdHowayaKnVmnmmULPT9SCSlSns4xwy1R0q6skpU5qmt6aS1u7wLkLFci1StEuBqr0+hS6siZ4y1rLM2dtpLOC9Tu2amlSwWoG+ahtIXRNG4NZCRNGQBso3BJGua+MiWMwC/GsSRqlGMiWMwC4qhmqhUjIkjIAsqZlrFdSM1IAn1j1SIVIyTAJdYEeQAeNmLZ6zBgHjZG2ZswaAI5MjkyWSI3EAhkQyRZcDB0wCpKJHKBcdMxdIAoukRugbDqTzqQDWytU+BG7Fcja9SOpANO7BcgrFG36g86gA1StDNWxsuoHUAGvVAkVEu9Se9SAVY0ySMCwqRkqQBDGJJGJIqZmoAGMUSJBQM1EARJIniRkkAZIzTMEjJAGaZkmYIyAM8ngQAPTFopPpBafmKXrR52/afmKXqRFrV7lyiXRs2vhlxoxaKj0/afmKXqR529afmKXqQ1q9y5Q0bNr4ZbcTFxKr07afmKXqR527ae/pepDWr3LlDRs2vhllwMXAr9uWnv6XqR525a+/pepDWr3LlDRs2vhlh0zF0yHty19/S9SPO27X39L1Ia1e5coxo2bXwybqx1ZD23a+/pepDtq19/S9SGtXuXKGjZtfDJurHVkHbVr7+l6kO2rX39L1Ia1e5cozo2bXwybqzzqiLtq19/S9SHbVr7+l6kNavcuUNGza+GS9UOqIu2rX39L1IdtWvv6XqQ1q9y5Q0bNr4ZL1R71ZD21a+/pepDtq19/S9SGtXuXKGjZtfDJ+rPdQr9tWvv6XqR721a+/pepDWr3LlDRs2vhlhQPdQrdt2vv6XqQ7ctff0vUhrV7lyjGjZtfDLaieqJU7ctff0vUj1actPzFL1Ia1e5coaNm18MuKJ6kU+3bT39L1Idu2n5il6kNavcuUNGza+GXkj1Io9u2n5il60e9vWn5il6kNavcuUZ0bNr4ZfSPUUO3rT8xS9SPe37T8xS9SGtXuXKGjZtfDL4KPb9p+YpetHg1q9y5Q0bNr4Z80ABxh14AAAAAAAAAAAAAAAAAAAAAAAAAAAAAAAAAAAAAAAAAAAAAAAB//Z">
            <a:extLst>
              <a:ext uri="{FF2B5EF4-FFF2-40B4-BE49-F238E27FC236}">
                <a16:creationId xmlns:a16="http://schemas.microsoft.com/office/drawing/2014/main" id="{C1662EF5-60FC-40B4-A69E-EDF488B34A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sp>
        <p:nvSpPr>
          <p:cNvPr id="99333" name="AutoShape 7" descr="data:image/jpeg;base64,/9j/4AAQSkZJRgABAQAAAQABAAD/2wCEAAkGBg8QDxAPEBAQDQ0ODw8PDQ8QEA8PDw4QFhAVFBUQEhIXHCYeFxkjGRIUHy8gIycpLC0sFh4xNTAqNSYrLSkBCQoKDgwOGg8PGiwlHyUqLTU1LC4sLC8vLy4sLCwtLDU1NCkpLCwwLCk0LCksNSwsLCw1Lyw0KS0sLDQ0LC4sKf/AABEIAMIBAwMBIgACEQEDEQH/xAAbAAEAAgMBAQAAAAAAAAAAAAAAAwQCBQYBB//EAEIQAAIBAwAGBwQIBAQHAQAAAAABAgMEEQUSITFBUQYTFWFxkZIiU4GhBxQjQlJUgrEyYnLRQ8HC4SQzc3Ti8PEW/8QAGgEBAAIDAQAAAAAAAAAAAAAAAAMFAQQGAv/EACwRAAICAAUDAwIHAQAAAAAAAAABAgMEERNSkRIhMQVBUSLwYXGBobHh8RT/2gAMAwEAAhEDEQA/APuAAAAAAAAAAAAAAAAAAAAAAAAAAAAAAAAAAAAAAAAAAAAAAAAAAAAAAAAAAAAAAAAAAAAAAAABWub5QeqlrT5bkvF8DK+uerpynxSxFc5N4XzZqaG7LeW9rfFvmVmOxjpyhDy/2RNXX1LNk876twcI92q388kcdPSg8VYpx/HDOzvcf7GclsyavSM1gppY2+t5qXJtQrhLs0dRSqxnFSi1KMllNbU0ZnI9FdKONZ27fsVFKdPumtrS8Vl/p7zrjpMNer61NGrdU6p9IABsEIAAAAAAAAAAAAAAAAAAAAAAAAAAAAAAAAAAAABDVvKcP4pxi+Taz5GENJUXsVWm3y1458jxqQzyzWf5nrpfnIo9J54oJ8FUhn5/54NZb3ywdBpG0VejOnnGvH2Zb8S3xl8GkfOXeSpzlSqLUqwerOL4Pu5rimc96tVLUVi8ZFjhFGcHH3R01bSKwam8vMlB32cJbW9iS2tvkkb7RvR7dOvte9UuC/qfF927xK+jC24iWSNmTroWcjUaCo1Z3lCrGEnRpzbqVN0UtSSwm9727kd9K95LzKsYpJJLCWxJbEl3IjrXMILMpKPidXhsOsPDoTzKq+52y6si39bl3eRLSu87Hs7+By1/0tp03qwhKtU4QW/xaWWl34IqPSO5k8/VUo/9RZ8jZIDtgaLRHSWFSfUzUqNXHsxnjav5Xue7h38njegAAAAAAAAAAAAAAAAAAAAAAAAAAAAAAAo31y86kXh/ea3ruXeWq9ZQi5PhuXN8EaapUwm3veW33lX6jidKPRHy/wCP7J6odTzK13OMUaK5qJmOmNJ4y29iOelplPicyoOfdFzVDpWbNwq0obYSlD+mTj+xqtOTq1dWTnOpOK1U23KWM7ub28CPtRczo+h1l1sncSWYU3q0++e9y+Ca+L7jdw1Vk5qCM2zhCLky90S6Nu3gqtf2rmS3cKMX91fzc38PHom8bXsS2tvYkhKSSy9iW8+edJ+lbrydGllUE8PGx15Lv4ROlbhh4dik+q6WbN7pHprRjPUg31a2TrpKW3lCL3+O3wZrqd5Vu5Pq9ahQTw6jebir3a33F4be85ulb/eltlwXCPcjqei1eLhKnulGTl4xeNvn+6NSjEyts6ZPsTWVKEepF+y0ZCmsRilxfNvm3xfebCFFGUYE0YlqaZp9O0klSn9+E8xfJ6sn+6XkdhY1telTn+KEZeaOJ6QVHOrTpR2tJzfi06cF8XKT/Sdxa0dSnCH4IRj5LB49zLJQAZMAAAAAAAAAAAAAAAAAAAAAAAAAA8nLCb5JsA1mkrnMtXOyG1/1f7L9zSaSvUk0mV7m9lJN52ybk/F7TRaRr1IpvbJYeeLOKvueIscvkuqcOopZnN9LdKPPVxe17ZeH+5oaVy8Ed3cOpOU3vk/JcEWdHaLr1WlSpVKus2lqQlJNrDayljivMta6lCCRidmbPFXkfWuhWkKX1enbfw1acdqexzbbcn45bOc0P9G1WSUrh9StmIRcZTa4pvdH5m70jomP1iUnLVqyUatKpB6s3JSUZQeNmVmDzj7/ADWXuU1WxfXFZfg/dGrbZXJdLZn0y0nPU+rUX9pVag2uC3yb8F82cbK06qpKD3xUUvDVTz8zq7K0cqk6kpa71movh347srf4EmmNAKvFSjiFaC9l8JL8Mv78DaxVDsj28kFFii+/g5mKyWLXXpzjUg8Sju5PmnzRDThKEnCcXCcdji96NhSRzzcoP8Sz9jqtG38a0crZJY14cYv/ADXeNM6Vha0XUl7Um1GlBfxVaj/hhH+/BZZztNyp/bJ6ihvntx4d/hx8cGv0xpOVxLrpxl1VLMKUIJubk8ZjHGfblhZe1RXP715h8W515yXdfuVtlKU+xf6PaQp07m2dxJ1K95Xk8rcqm2MZY/ApKMF/sz6afLOinRu4uLulcVaUqNKjKFRynCUE9TbClSjLbqppbeWduWfUzYonKazayI7YqLyTAAJyIAAAAAAAAAAAAAAAAAAAAAAFTSWlre2h1letToQ51JKOe5Z3vwALZ5JZWOZ85039NNtDMbSlO6nuVSeaVLxWfal5I4HTXTrSd5lVK7oUn/hUc0oY5Nr2pfFs8OaJo0yZ2mmdO29nUnTq1Y69OTWrH25vk8Lds5mwtqca1ONSO2E4xlHZwayv3PjKUI/zM+k9CdNa9oo520pOm1/Ktsfk8fA5nGYKNMOuGfktoWSl2Ob6a9H+qn18ZN0qknrx2exN8scHt/8AWdH9FvSJKnUtqjz1LjOi29vVzeq4fCWMd02R9K7iM6FSDa9pYX9Wcr5o5PQ1Hq5NxlJOS1W08bMp480jdwWKcac5+UR309T6V7n1i96XU8NU/a2PbvNLS0jcXFVVlH7ClUdKT4qU4Nw+GYr4uJqqEVq/A7roHYRlYz1lmNetUb8FiC+cMkuHxVl9vT4SIbsPCmvPyyvouMXTg47U4rBsIwKN7oK5oycqOZKTy3DDUu+VN7M968ysq1+9iWq/+3ef3wWyk/dFfkvktaa0XTq03KWIThFuFTiuOq+afI5WN9Cl/wAz2prb1UX7f63ugvHbyTOj/wDzV7XX2tWaX8zVKK/TDa/M2uh+gtrQxKS66otqcktWL5qP9zUvw0bZptff3/pNXc4RyzNJYaKutI6kqyVtZw204QWrlYx7Ce3d997Xl4STO3srGnRhGnTioQisJL93zZOkDZhBRIXLMAA9nkAAAAAAAAAAAAAAAAAAAAA8lNJNtpJLLb2JLm2clpz6UtG2uYqr9aqrPsW+JrPfU/hXm/Aw+lXR0q2jZYlKMaNWlVq4ztp7YybXFLXUv0nxR1aNPZCOu/xS/sRylkbFVSks2djpj6V9I3OY20I2VJ/eX2lXH9clhfBfE427k5zdS4rTr1XvlKTnJ/qZBVvJy2eSR0Gg/o40jd4kqToUn/i1801jmo/xP4Ij7s2Pogc/K5S2RSX7mdlY3FzPUo06leb+7CLk/F43fE+v6C+hqzpYlczndz/DtpUvJPWfn8DurLR9GhBU6NOFGmt0acVBeSPar+SKV/wfH9B/QxdVcSuqkbWD3wjirV+Xsx834Gzh0ct7RTp01PGs9abn7UtVtJvh5I+qnzTpZUdKrWT4SlKPepe0n8yr9UjJQio+MyfBz6pvM4nTNTXq6kFKWOb2IWmiam9b/A2XRiwVaUpy2ts7mhoaMY5SKqd3R9EUb2cV3kcSpSprVmtV42d59T6G0tWwtv5qbn65OX+o4fT9kurlzim4+KI+gXTuNGSta8sUKj+ym91Gb4N8IN+T7m8bnplsett+5BjIucFkfVQAdEUwAAAAAAAAAAAAAAAAAAAAAAAAAAAAABHXoRqQlTmlKE4uE4vdKLWGn8GfL7b6EF103Vuf+G1n1cacftXDOxSlLYnjZsTPqgMNJnpScfBpNB9C7Czw6NCKqL/Fn9pV8daW74YN2AZMN5gAAwDnemHRT67TzTkqdxFYi5Z1Zr8Esbu58DosjJ4nCM10yPUZODzR8w6N9Fbuyqv6woKnNfZ6k1PMk1nw2M66c8Rwe6erfbQj+Gnn1S/8Uay5uthyGMahfJR++xZwUrIxbNZpuotWXgz5bRjk+gaWhVrZo0Y69apGahHKWs9VvG3uTOFtKbzhppp4aaw01saa4MnwkXGDkbU/KifVfo+6Ty1IWteWcJRt6knw4UpP9n8OR3p8i0LaZgfQuj2mHNdTVf2sV7Mn/iRX+pcfPmWeCxylLSn59jRxWG6frj+puwMguCuAAAAAAAAAAAAAAAAAAAAAGTw8yeZAMhkxyeZAM8nmTDWPNcAkyNYi1zF1ACfJ5rEDqmLrAFnWGsU3cIwleJcdi2sA0WlK+tcVXyaiv0pL98mruqhI6reZPfJuT+LyUL2rhM4WyWpZKXy2dDXDpSRq5aRq06yq0pak6SbUsRljK1cYaa3NnPX+mOvunUnGEalTCqShHUVSf43HOFJ8WsZJ9IXmFPbtk8fBf/TSUYqU14lrSmoNPweZ5dSfufUujlFaqT3NfM2V5T1MTi9WcGpRfJo0ugqjhCKbzhF++v1qvaVDeUu3nMzKLczs7C+VWlCotmvHLXJ7mvNMsa5znR+vqW1NPe9aeOSlJyXyaNmrs7ipuUIuXnJFFYkptL5NhrDWKKujJXBIeC7kaxUVcyVYAs5GSBVTJVACbIyRKoe64BIDBSGQCTIyYZPcgGQMcgAwbPHIxbMWwDPWMXIwcjCUgCRzMHUIpTIpTAJnWI5VyCdQhnUALE7kgndFacyvUkwCzUvSlc33stZ3pr5ENXJRr05vcYks00ZTyeZYcthptLV8RYlXuYZWpGceD1nGXxWDW3VO4qNZioR8ctnMQ9MuVmTXb5Lr/rqUc8/0NfcaJjJZeVJpN4fE13ZU4S1ovOOD/udJCznxJ4WXcdHowayaKnVmnmmULPT9SCSlSns4xwy1R0q6skpU5qmt6aS1u7wLkLFci1StEuBqr0+hS6siZ4y1rLM2dtpLOC9Tu2amlSwWoG+ahtIXRNG4NZCRNGQBso3BJGua+MiWMwC/GsSRqlGMiWMwC4qhmqhUjIkjIAsqZlrFdSM1IAn1j1SIVIyTAJdYEeQAeNmLZ6zBgHjZG2ZswaAI5MjkyWSI3EAhkQyRZcDB0wCpKJHKBcdMxdIAoukRugbDqTzqQDWytU+BG7Fcja9SOpANO7BcgrFG36g86gA1StDNWxsuoHUAGvVAkVEu9Se9SAVY0ySMCwqRkqQBDGJJGJIqZmoAGMUSJBQM1EARJIniRkkAZIzTMEjJAGaZkmYIyAM8ngQAPTFopPpBafmKXrR52/afmKXqRFrV7lyiXRs2vhlxoxaKj0/afmKXqR529afmKXqQ1q9y5Q0bNr4ZbcTFxKr07afmKXqR527ae/pepDWr3LlDRs2vhllwMXAr9uWnv6XqR525a+/pepDWr3LlDRs2vhlh0zF0yHty19/S9SPO27X39L1Ia1e5coxo2bXwybqx1ZD23a+/pepDtq19/S9SGtXuXKGjZtfDJurHVkHbVr7+l6kO2rX39L1Ia1e5cozo2bXwybqzzqiLtq19/S9SHbVr7+l6kNavcuUNGza+GS9UOqIu2rX39L1IdtWvv6XqQ1q9y5Q0bNr4ZL1R71ZD21a+/pepDtq19/S9SGtXuXKGjZtfDJ+rPdQr9tWvv6XqR721a+/pepDWr3LlDRs2vhlhQPdQrdt2vv6XqQ7ctff0vUhrV7lyjGjZtfDLaieqJU7ctff0vUj1actPzFL1Ia1e5coaNm18MuKJ6kU+3bT39L1Idu2n5il6kNavcuUNGza+GXkj1Io9u2n5il60e9vWn5il6kNavcuUZ0bNr4ZfSPUUO3rT8xS9SPe37T8xS9SGtXuXKGjZtfDL4KPb9p+YpetHg1q9y5Q0bNr4Z80ABxh14AAAAAAAAAAAAAAAAAAAAAAAAAAAAAAAAAAAAAAAAAAAAAAAB//Z">
            <a:extLst>
              <a:ext uri="{FF2B5EF4-FFF2-40B4-BE49-F238E27FC236}">
                <a16:creationId xmlns:a16="http://schemas.microsoft.com/office/drawing/2014/main" id="{7B74EAD2-8EFD-4285-8004-7CF389882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99334" name="Picture 13">
            <a:extLst>
              <a:ext uri="{FF2B5EF4-FFF2-40B4-BE49-F238E27FC236}">
                <a16:creationId xmlns:a16="http://schemas.microsoft.com/office/drawing/2014/main" id="{12B0262F-9784-486E-9A77-BF0A42279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668713"/>
            <a:ext cx="3743325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圖片 1">
            <a:extLst>
              <a:ext uri="{FF2B5EF4-FFF2-40B4-BE49-F238E27FC236}">
                <a16:creationId xmlns:a16="http://schemas.microsoft.com/office/drawing/2014/main" id="{B5B7436A-B079-4CC6-9A41-4A2C21821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00213"/>
            <a:ext cx="2887662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6" name="圖片 2">
            <a:extLst>
              <a:ext uri="{FF2B5EF4-FFF2-40B4-BE49-F238E27FC236}">
                <a16:creationId xmlns:a16="http://schemas.microsoft.com/office/drawing/2014/main" id="{720C565D-0F36-40B4-B4B7-078B0150A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775075"/>
            <a:ext cx="2876550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7258E18-38D3-4BAB-856C-3E29F9388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  <a:latin typeface="新細明體" panose="02020500000000000000" pitchFamily="18" charset="-120"/>
              </a:rPr>
              <a:t>國人恐慌來自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F18ED602-ACA2-45B0-9FE3-B555C79000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3600" b="1">
                <a:solidFill>
                  <a:srgbClr val="009900"/>
                </a:solidFill>
                <a:latin typeface="新細明體" panose="02020500000000000000" pitchFamily="18" charset="-120"/>
              </a:rPr>
              <a:t>媒體「隨意」引述外電 </a:t>
            </a:r>
            <a:r>
              <a:rPr lang="zh-TW" altLang="en-US" sz="1400" b="1">
                <a:solidFill>
                  <a:srgbClr val="009900"/>
                </a:solidFill>
                <a:latin typeface="新細明體" panose="02020500000000000000" pitchFamily="18" charset="-120"/>
              </a:rPr>
              <a:t>民眾從一般媒體學習科學</a:t>
            </a:r>
          </a:p>
          <a:p>
            <a:pPr eaLnBrk="1" hangingPunct="1"/>
            <a:r>
              <a:rPr lang="zh-TW" altLang="en-US" sz="3600" b="1">
                <a:solidFill>
                  <a:srgbClr val="009900"/>
                </a:solidFill>
                <a:latin typeface="新細明體" panose="02020500000000000000" pitchFamily="18" charset="-120"/>
              </a:rPr>
              <a:t>科學家和官員說「無定論」</a:t>
            </a:r>
            <a:endParaRPr lang="en-US" altLang="zh-TW" sz="3600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sz="3600" b="1">
                <a:solidFill>
                  <a:srgbClr val="009900"/>
                </a:solidFill>
                <a:latin typeface="新細明體" panose="02020500000000000000" pitchFamily="18" charset="-120"/>
              </a:rPr>
              <a:t>「大聲會贏」</a:t>
            </a:r>
          </a:p>
        </p:txBody>
      </p:sp>
      <p:pic>
        <p:nvPicPr>
          <p:cNvPr id="100356" name="Picture 6" descr="C:\Users\lin\Documents\My Documents\EMF\抗爭高壓電（中）.jpg">
            <a:extLst>
              <a:ext uri="{FF2B5EF4-FFF2-40B4-BE49-F238E27FC236}">
                <a16:creationId xmlns:a16="http://schemas.microsoft.com/office/drawing/2014/main" id="{86926D17-B49C-4F10-B746-93A0E610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933825"/>
            <a:ext cx="48958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文字方塊 1">
            <a:extLst>
              <a:ext uri="{FF2B5EF4-FFF2-40B4-BE49-F238E27FC236}">
                <a16:creationId xmlns:a16="http://schemas.microsoft.com/office/drawing/2014/main" id="{6220EA51-94B1-4773-BBE4-98594F33A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2788" y="3933825"/>
            <a:ext cx="4619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b="1">
                <a:solidFill>
                  <a:srgbClr val="009900"/>
                </a:solidFill>
              </a:rPr>
              <a:t>經濟教授</a:t>
            </a:r>
          </a:p>
        </p:txBody>
      </p:sp>
      <p:cxnSp>
        <p:nvCxnSpPr>
          <p:cNvPr id="4" name="弧形接點 3">
            <a:extLst>
              <a:ext uri="{FF2B5EF4-FFF2-40B4-BE49-F238E27FC236}">
                <a16:creationId xmlns:a16="http://schemas.microsoft.com/office/drawing/2014/main" id="{6D61577C-F410-4C6E-AE31-4FFD9CDA2448}"/>
              </a:ext>
            </a:extLst>
          </p:cNvPr>
          <p:cNvCxnSpPr/>
          <p:nvPr/>
        </p:nvCxnSpPr>
        <p:spPr>
          <a:xfrm rot="10800000">
            <a:off x="6443663" y="4797425"/>
            <a:ext cx="865187" cy="71438"/>
          </a:xfrm>
          <a:prstGeom prst="curvedConnector3">
            <a:avLst/>
          </a:prstGeom>
          <a:ln w="3492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標題 1">
            <a:extLst>
              <a:ext uri="{FF2B5EF4-FFF2-40B4-BE49-F238E27FC236}">
                <a16:creationId xmlns:a16="http://schemas.microsoft.com/office/drawing/2014/main" id="{C3A87D6D-4FA7-4B7A-A516-A347665D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3333FF"/>
                </a:solidFill>
              </a:rPr>
              <a:t>變電所說明會</a:t>
            </a:r>
          </a:p>
        </p:txBody>
      </p:sp>
      <p:sp>
        <p:nvSpPr>
          <p:cNvPr id="102403" name="內容版面配置區 2">
            <a:extLst>
              <a:ext uri="{FF2B5EF4-FFF2-40B4-BE49-F238E27FC236}">
                <a16:creationId xmlns:a16="http://schemas.microsoft.com/office/drawing/2014/main" id="{92A853A8-07CA-4854-9467-9656BCAF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04" name="Picture 2">
            <a:extLst>
              <a:ext uri="{FF2B5EF4-FFF2-40B4-BE49-F238E27FC236}">
                <a16:creationId xmlns:a16="http://schemas.microsoft.com/office/drawing/2014/main" id="{828CE8DD-88F0-4BC9-B71C-908F709B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068638"/>
            <a:ext cx="848201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3" descr="D:\EY_Documents\Documents\John Maddox Prize\local Asso. chief  threatens me.jpg">
            <a:extLst>
              <a:ext uri="{FF2B5EF4-FFF2-40B4-BE49-F238E27FC236}">
                <a16:creationId xmlns:a16="http://schemas.microsoft.com/office/drawing/2014/main" id="{F5C5A32E-3459-47DB-B785-21BDE1FC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2192338"/>
            <a:ext cx="3640138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標題 1">
            <a:extLst>
              <a:ext uri="{FF2B5EF4-FFF2-40B4-BE49-F238E27FC236}">
                <a16:creationId xmlns:a16="http://schemas.microsoft.com/office/drawing/2014/main" id="{CFEF5FAD-7A30-4F7B-A03D-6FD191D0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討論</a:t>
            </a:r>
          </a:p>
        </p:txBody>
      </p:sp>
      <p:sp>
        <p:nvSpPr>
          <p:cNvPr id="103427" name="內容版面配置區 2">
            <a:extLst>
              <a:ext uri="{FF2B5EF4-FFF2-40B4-BE49-F238E27FC236}">
                <a16:creationId xmlns:a16="http://schemas.microsoft.com/office/drawing/2014/main" id="{C769004F-DAB4-4DA4-95FC-624B7B42E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3428" name="圖片 3">
            <a:extLst>
              <a:ext uri="{FF2B5EF4-FFF2-40B4-BE49-F238E27FC236}">
                <a16:creationId xmlns:a16="http://schemas.microsoft.com/office/drawing/2014/main" id="{07A6030E-C18D-48F7-87B4-82352CE14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1200"/>
            <a:ext cx="6192837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9B158B71-D1D8-4367-8354-D501D46A3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正確知識的重要性</a:t>
            </a:r>
            <a:r>
              <a:rPr lang="en-US" altLang="zh-TW" sz="6600" b="1">
                <a:solidFill>
                  <a:srgbClr val="0000FF"/>
                </a:solidFill>
              </a:rPr>
              <a:t>-1</a:t>
            </a:r>
            <a:endParaRPr lang="en-US" altLang="zh-TW" sz="8000" b="1">
              <a:solidFill>
                <a:srgbClr val="3333FF"/>
              </a:solidFill>
            </a:endParaRP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48CD8952-800B-4DB1-B821-CE355E026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5399088" cy="4114800"/>
          </a:xfrm>
        </p:spPr>
        <p:txBody>
          <a:bodyPr/>
          <a:lstStyle/>
          <a:p>
            <a:pPr eaLnBrk="1" hangingPunct="1"/>
            <a:r>
              <a:rPr lang="en-US" altLang="zh-TW" b="1">
                <a:solidFill>
                  <a:srgbClr val="FF00FF"/>
                </a:solidFill>
              </a:rPr>
              <a:t>2000</a:t>
            </a:r>
            <a:r>
              <a:rPr lang="zh-TW" altLang="en-US" b="1">
                <a:solidFill>
                  <a:srgbClr val="FF00FF"/>
                </a:solidFill>
              </a:rPr>
              <a:t>毫高斯 </a:t>
            </a:r>
            <a:r>
              <a:rPr lang="zh-TW" altLang="en-US" sz="1600" b="1">
                <a:solidFill>
                  <a:srgbClr val="FF00FF"/>
                </a:solidFill>
              </a:rPr>
              <a:t>安全係數</a:t>
            </a:r>
            <a:r>
              <a:rPr lang="en-US" altLang="zh-TW" sz="1600" b="1">
                <a:solidFill>
                  <a:srgbClr val="FF00FF"/>
                </a:solidFill>
              </a:rPr>
              <a:t>50</a:t>
            </a:r>
            <a:r>
              <a:rPr lang="zh-TW" altLang="en-US" sz="1600" b="1">
                <a:solidFill>
                  <a:srgbClr val="FF00FF"/>
                </a:solidFill>
              </a:rPr>
              <a:t>倍：十萬毫高斯</a:t>
            </a:r>
            <a:endParaRPr lang="en-US" altLang="zh-TW" sz="1600" b="1">
              <a:solidFill>
                <a:srgbClr val="FF00FF"/>
              </a:solidFill>
            </a:endParaRPr>
          </a:p>
          <a:p>
            <a:pPr eaLnBrk="1" hangingPunct="1"/>
            <a:r>
              <a:rPr lang="zh-TW" altLang="en-US" sz="2400" b="1">
                <a:solidFill>
                  <a:srgbClr val="7030A0"/>
                </a:solidFill>
              </a:rPr>
              <a:t>世衛：</a:t>
            </a:r>
            <a:r>
              <a:rPr lang="en-US" altLang="zh-TW" sz="2400" b="1">
                <a:solidFill>
                  <a:srgbClr val="7030A0"/>
                </a:solidFill>
              </a:rPr>
              <a:t>5</a:t>
            </a:r>
            <a:r>
              <a:rPr lang="zh-TW" altLang="en-US" sz="2400" b="1">
                <a:solidFill>
                  <a:srgbClr val="7030A0"/>
                </a:solidFill>
              </a:rPr>
              <a:t>萬毫高斯 自願者數小時，心電圖、血壓、體溫等 無影響 </a:t>
            </a:r>
            <a:r>
              <a:rPr lang="en-US" altLang="zh-TW" sz="1600" b="1">
                <a:solidFill>
                  <a:srgbClr val="7030A0"/>
                </a:solidFill>
              </a:rPr>
              <a:t>205</a:t>
            </a:r>
            <a:r>
              <a:rPr lang="zh-TW" altLang="en-US" sz="1600" b="1">
                <a:solidFill>
                  <a:srgbClr val="7030A0"/>
                </a:solidFill>
              </a:rPr>
              <a:t>號文件</a:t>
            </a:r>
          </a:p>
          <a:p>
            <a:pPr eaLnBrk="1" hangingPunct="1"/>
            <a:r>
              <a:rPr lang="zh-TW" altLang="en-US" sz="2400" b="1">
                <a:solidFill>
                  <a:srgbClr val="7030A0"/>
                </a:solidFill>
              </a:rPr>
              <a:t>美加無規範  </a:t>
            </a:r>
            <a:r>
              <a:rPr lang="zh-TW" altLang="en-US" sz="1600" b="1">
                <a:solidFill>
                  <a:srgbClr val="000000"/>
                </a:solidFill>
              </a:rPr>
              <a:t>電機電子工程師學會：</a:t>
            </a:r>
            <a:r>
              <a:rPr lang="en-US" altLang="zh-TW" sz="1600" b="1">
                <a:solidFill>
                  <a:srgbClr val="000000"/>
                </a:solidFill>
              </a:rPr>
              <a:t>9040</a:t>
            </a:r>
            <a:r>
              <a:rPr lang="zh-TW" altLang="en-US" sz="1600" b="1">
                <a:solidFill>
                  <a:srgbClr val="000000"/>
                </a:solidFill>
              </a:rPr>
              <a:t>毫高斯</a:t>
            </a:r>
            <a:endParaRPr lang="en-US" altLang="zh-TW" sz="1600" b="1">
              <a:solidFill>
                <a:srgbClr val="000000"/>
              </a:solidFill>
            </a:endParaRPr>
          </a:p>
          <a:p>
            <a:pPr eaLnBrk="1" hangingPunct="1"/>
            <a:r>
              <a:rPr lang="zh-TW" altLang="en-US" sz="2400" b="1">
                <a:solidFill>
                  <a:srgbClr val="009900"/>
                </a:solidFill>
              </a:rPr>
              <a:t>環盟：接觸超過</a:t>
            </a:r>
            <a:r>
              <a:rPr lang="en-US" altLang="zh-TW" sz="2400" b="1">
                <a:solidFill>
                  <a:srgbClr val="009900"/>
                </a:solidFill>
              </a:rPr>
              <a:t>833</a:t>
            </a:r>
            <a:r>
              <a:rPr lang="zh-TW" altLang="en-US" sz="2400" b="1">
                <a:solidFill>
                  <a:srgbClr val="009900"/>
                </a:solidFill>
              </a:rPr>
              <a:t>毫高斯的電磁波就可休克危及生命</a:t>
            </a:r>
            <a:r>
              <a:rPr lang="zh-TW" altLang="en-US" sz="2400" b="1">
                <a:solidFill>
                  <a:srgbClr val="009900"/>
                </a:solidFill>
                <a:latin typeface="新細明體" panose="02020500000000000000" pitchFamily="18" charset="-120"/>
              </a:rPr>
              <a:t>。</a:t>
            </a:r>
            <a:r>
              <a:rPr lang="zh-TW" altLang="en-US" sz="2400" b="1">
                <a:solidFill>
                  <a:srgbClr val="009900"/>
                </a:solidFill>
              </a:rPr>
              <a:t>在</a:t>
            </a:r>
            <a:r>
              <a:rPr lang="en-US" altLang="zh-TW" sz="2400" b="1">
                <a:solidFill>
                  <a:srgbClr val="009900"/>
                </a:solidFill>
              </a:rPr>
              <a:t>833</a:t>
            </a:r>
            <a:r>
              <a:rPr lang="zh-TW" altLang="en-US" sz="2400" b="1">
                <a:solidFill>
                  <a:srgbClr val="009900"/>
                </a:solidFill>
              </a:rPr>
              <a:t>毫高斯一天，頒金牌 </a:t>
            </a:r>
            <a:r>
              <a:rPr lang="en-US" altLang="zh-TW" sz="1600" b="1"/>
              <a:t>96-01-19</a:t>
            </a:r>
          </a:p>
        </p:txBody>
      </p:sp>
      <p:pic>
        <p:nvPicPr>
          <p:cNvPr id="104452" name="圖片 1">
            <a:extLst>
              <a:ext uri="{FF2B5EF4-FFF2-40B4-BE49-F238E27FC236}">
                <a16:creationId xmlns:a16="http://schemas.microsoft.com/office/drawing/2014/main" id="{0E70DD69-89EF-4788-8072-6197764FE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1965325"/>
            <a:ext cx="1874837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4D9F4EE9-97E3-4E1A-B006-325013104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正確知識的重要性</a:t>
            </a:r>
            <a:r>
              <a:rPr lang="en-US" altLang="zh-TW" sz="6600" b="1">
                <a:solidFill>
                  <a:srgbClr val="0000FF"/>
                </a:solidFill>
              </a:rPr>
              <a:t>-2</a:t>
            </a:r>
            <a:endParaRPr lang="zh-TW" altLang="en-US" sz="1800" b="1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36EDDBCF-4B50-4CCB-926F-E01D4CED97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5813" y="2071688"/>
            <a:ext cx="7772400" cy="4114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600" b="1">
                <a:solidFill>
                  <a:srgbClr val="FF00FF"/>
                </a:solidFill>
                <a:cs typeface="Times New Roman" panose="02020603050405020304" pitchFamily="18" charset="0"/>
              </a:rPr>
              <a:t>極低劑量（</a:t>
            </a:r>
            <a:r>
              <a:rPr lang="en-US" altLang="zh-TW" sz="3600" b="1">
                <a:solidFill>
                  <a:srgbClr val="FF00FF"/>
                </a:solidFill>
                <a:cs typeface="Times New Roman" panose="02020603050405020304" pitchFamily="18" charset="0"/>
              </a:rPr>
              <a:t>3-4</a:t>
            </a:r>
            <a:r>
              <a:rPr lang="zh-TW" altLang="en-US" sz="3600" b="1">
                <a:solidFill>
                  <a:srgbClr val="FF00FF"/>
                </a:solidFill>
                <a:cs typeface="Times New Roman" panose="02020603050405020304" pitchFamily="18" charset="0"/>
              </a:rPr>
              <a:t>毫高斯）不可能致癌</a:t>
            </a:r>
            <a:endParaRPr lang="en-US" altLang="zh-TW" sz="3600" b="1">
              <a:solidFill>
                <a:srgbClr val="FF00FF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zh-TW" altLang="en-US" sz="2400" b="1">
                <a:solidFill>
                  <a:srgbClr val="009900"/>
                </a:solidFill>
                <a:cs typeface="Times New Roman" panose="02020603050405020304" pitchFamily="18" charset="0"/>
              </a:rPr>
              <a:t>＊世界衛生組織：致病與劑量關係（成正比</a:t>
            </a:r>
            <a:r>
              <a:rPr lang="en-US" altLang="zh-TW" sz="2400" b="1">
                <a:solidFill>
                  <a:srgbClr val="009900"/>
                </a:solidFill>
                <a:cs typeface="Times New Roman" panose="02020603050405020304" pitchFamily="18" charset="0"/>
              </a:rPr>
              <a:t>…</a:t>
            </a:r>
            <a:r>
              <a:rPr lang="zh-TW" altLang="en-US" sz="2400" b="1">
                <a:solidFill>
                  <a:srgbClr val="009900"/>
                </a:solidFill>
                <a:cs typeface="Times New Roman" panose="02020603050405020304" pitchFamily="18" charset="0"/>
              </a:rPr>
              <a:t>）。怎可能反而致癌？無法解釋。 </a:t>
            </a:r>
            <a:r>
              <a:rPr lang="zh-TW" altLang="en-US" sz="2000" b="1">
                <a:solidFill>
                  <a:srgbClr val="009900"/>
                </a:solidFill>
                <a:cs typeface="Times New Roman" panose="02020603050405020304" pitchFamily="18" charset="0"/>
              </a:rPr>
              <a:t>能量太低  </a:t>
            </a:r>
            <a:r>
              <a:rPr lang="zh-TW" altLang="en-US" sz="2000" b="1">
                <a:cs typeface="Times New Roman" panose="02020603050405020304" pitchFamily="18" charset="0"/>
              </a:rPr>
              <a:t>比</a:t>
            </a:r>
            <a:r>
              <a:rPr lang="zh-TW" altLang="en-US" sz="2000" b="1"/>
              <a:t>光低</a:t>
            </a:r>
            <a:r>
              <a:rPr lang="en-US" altLang="zh-TW" sz="2000" b="1"/>
              <a:t>10</a:t>
            </a:r>
            <a:r>
              <a:rPr lang="en-US" altLang="zh-TW" sz="2000" b="1" baseline="30000"/>
              <a:t>14</a:t>
            </a:r>
            <a:r>
              <a:rPr lang="zh-TW" altLang="en-US" sz="2000" b="1"/>
              <a:t>倍</a:t>
            </a:r>
            <a:endParaRPr lang="zh-TW" altLang="en-US" sz="2400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marL="0" indent="0" eaLnBrk="1" hangingPunct="1">
              <a:buFontTx/>
              <a:buNone/>
            </a:pPr>
            <a:r>
              <a:rPr lang="zh-TW" altLang="en-US" sz="2400" b="1">
                <a:solidFill>
                  <a:srgbClr val="009900"/>
                </a:solidFill>
              </a:rPr>
              <a:t>＊美國國家科學院：可能附近較窮而擁擠和不衛生，均為致癌因子。</a:t>
            </a:r>
            <a:r>
              <a:rPr lang="zh-TW" altLang="en-US" sz="1800" b="1"/>
              <a:t>白血病明顯地和年齡有關：發生率在</a:t>
            </a:r>
            <a:r>
              <a:rPr lang="en-US" altLang="zh-TW" sz="1800" b="1"/>
              <a:t>1</a:t>
            </a:r>
            <a:r>
              <a:rPr lang="zh-TW" altLang="en-US" sz="1800" b="1"/>
              <a:t>歲時偏低，</a:t>
            </a:r>
            <a:r>
              <a:rPr lang="en-US" altLang="zh-TW" sz="1800" b="1"/>
              <a:t>2-3</a:t>
            </a:r>
            <a:r>
              <a:rPr lang="zh-TW" altLang="en-US" sz="1800" b="1"/>
              <a:t>歲時達最高峰，在</a:t>
            </a:r>
            <a:r>
              <a:rPr lang="en-US" altLang="zh-TW" sz="1800" b="1"/>
              <a:t>7-8</a:t>
            </a:r>
            <a:r>
              <a:rPr lang="zh-TW" altLang="en-US" sz="1800" b="1"/>
              <a:t>歲時低</a:t>
            </a:r>
          </a:p>
        </p:txBody>
      </p:sp>
      <p:pic>
        <p:nvPicPr>
          <p:cNvPr id="106500" name="圖片 3">
            <a:extLst>
              <a:ext uri="{FF2B5EF4-FFF2-40B4-BE49-F238E27FC236}">
                <a16:creationId xmlns:a16="http://schemas.microsoft.com/office/drawing/2014/main" id="{41C53B30-C90C-46B8-A03C-52CE10348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695825"/>
            <a:ext cx="3459163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圖片 1">
            <a:extLst>
              <a:ext uri="{FF2B5EF4-FFF2-40B4-BE49-F238E27FC236}">
                <a16:creationId xmlns:a16="http://schemas.microsoft.com/office/drawing/2014/main" id="{EE775FF8-0AA8-421F-B6D6-8A82668B0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694238"/>
            <a:ext cx="26479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050">
            <a:extLst>
              <a:ext uri="{FF2B5EF4-FFF2-40B4-BE49-F238E27FC236}">
                <a16:creationId xmlns:a16="http://schemas.microsoft.com/office/drawing/2014/main" id="{EE15A8C6-C463-4D9C-9809-57F8DAC32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609600"/>
            <a:ext cx="8135938" cy="1143000"/>
          </a:xfrm>
        </p:spPr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正確知識的重要性</a:t>
            </a:r>
            <a:r>
              <a:rPr lang="en-US" altLang="zh-TW" sz="6600" b="1">
                <a:solidFill>
                  <a:srgbClr val="0000FF"/>
                </a:solidFill>
              </a:rPr>
              <a:t>-3</a:t>
            </a:r>
            <a:endParaRPr lang="zh-TW" altLang="en-US" sz="6600" b="1">
              <a:solidFill>
                <a:srgbClr val="FF0000"/>
              </a:solidFill>
            </a:endParaRPr>
          </a:p>
        </p:txBody>
      </p:sp>
      <p:sp>
        <p:nvSpPr>
          <p:cNvPr id="107523" name="Rectangle 2051">
            <a:extLst>
              <a:ext uri="{FF2B5EF4-FFF2-40B4-BE49-F238E27FC236}">
                <a16:creationId xmlns:a16="http://schemas.microsoft.com/office/drawing/2014/main" id="{E4ED9DEA-ABD1-47B4-B045-25C38F73BA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16113"/>
            <a:ext cx="7772400" cy="4179887"/>
          </a:xfrm>
        </p:spPr>
        <p:txBody>
          <a:bodyPr/>
          <a:lstStyle/>
          <a:p>
            <a:pPr eaLnBrk="1" hangingPunct="1"/>
            <a:r>
              <a:rPr lang="zh-TW" altLang="en-US" sz="3600" b="1">
                <a:solidFill>
                  <a:srgbClr val="FF00FF"/>
                </a:solidFill>
              </a:rPr>
              <a:t>外界電場對人體的影響，約千倍遠小於人自身產生的</a:t>
            </a:r>
            <a:endParaRPr lang="en-US" altLang="zh-TW" sz="3600" b="1">
              <a:solidFill>
                <a:srgbClr val="FF00FF"/>
              </a:solidFill>
            </a:endParaRPr>
          </a:p>
          <a:p>
            <a:pPr eaLnBrk="1" hangingPunct="1"/>
            <a:r>
              <a:rPr lang="zh-TW" altLang="en-US" sz="3600" b="1">
                <a:solidFill>
                  <a:srgbClr val="009900"/>
                </a:solidFill>
              </a:rPr>
              <a:t>變電所↓ → 電磁場↑</a:t>
            </a:r>
            <a:endParaRPr lang="en-US" altLang="zh-TW" sz="3600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sz="2400" b="1">
                <a:solidFill>
                  <a:srgbClr val="009900"/>
                </a:solidFill>
              </a:rPr>
              <a:t>越遠就越早降電壓 → 增加電流 → 增加電磁場</a:t>
            </a:r>
            <a:endParaRPr lang="en-US" altLang="zh-TW" sz="2400" b="1">
              <a:solidFill>
                <a:srgbClr val="009900"/>
              </a:solidFill>
            </a:endParaRPr>
          </a:p>
        </p:txBody>
      </p:sp>
      <p:sp>
        <p:nvSpPr>
          <p:cNvPr id="107524" name="AutoShape 8" descr="data:image/jpeg;base64,/9j/4AAQSkZJRgABAQAAAQABAAD/2wCEAAkGBhQSEBQUEhQVFBUWGBcXFBYVGBcXFRUVFxgWFBQYFRgXHCYeFxokGhQUHy8gIycpLCwsFR4xNTAqNSYsLCkBCQoKDgwOGg8PGikcHyQsLCwpLCksKSksLCksKSwsLCksLCwsLCwsLCwsLCksKSksLCkpLCksKSwpKSwpKSkpLP/AABEIAMIBAwMBIgACEQEDEQH/xAAcAAACAwEBAQEAAAAAAAAAAAAEBQIDBgABBwj/xABLEAABAwIDBAcEBgYHBgcAAAABAAIRAyEEEjEFQVFhBhMicYGRoTKxwdEUQlKS4fAHI1NicoIVJDNDstLxJXODk6LTFjQ1o7PC4v/EABoBAAMBAQEBAAAAAAAAAAAAAAACAwEEBQb/xAAmEQACAgICAQUAAwEBAAAAAAAAAQIRAyESMUEEEyIyUUJhgZFS/9oADAMBAAIRAxEAPwD4k08fzwT3ozauQd7D6EJQcI7gmfR1rhiGZgYhw9CsAfYZobiak6FjnR/C0u396YYKnBbN7hL9qWOYaiQebXA/IqzCbTALZObtG7dAAYE991gyGH9LFhqggS0nLJ1lwAA85R2zNpitUe1o7LAJPFx18LFLcVs1tZ1UnNma4tlsW+ySPTwUdg7Le19jImezZpgQC4+sJYTxpNTe/BTOnzXBa8mqYxWBgXMarQ1aKQyKbaYUsqsYxYBWKakKauDFIU0AUikpdUrxTUhTQAOKS96pEikveqRRoL1S7qkV1S96pFGAnVLzqkWaaiaaAEGIp9t3efkqTTRlRl3d7veVWaaw0FNNRNNFGmoFi0AUsUSxEOYoFqABjTVbqaJc1VuagAV9NUuYi3NVTmIMA3MVTmItzVU5i0wFNNcri1cgAaliG78p7svzV9OtTkGADusJ9FlmUX/ZZ5BWGk8mS1h7wi6M0Mdq4/tCnMiSZiIkaBLKZP1ZmTY6EWhHbOpkVabntZlDhNrATBtHBc+jLzDWxmOUieNoTcmlVGJfK0zbbB2MaAdmcHZo3cAfmm1GkGiAISDCbaq9gFrYMCSTPfZE4nbL6bWmGkkm2lhvt3jzXLPPCE1B9s6GpT+THrGq4NWXZ0pf+zb94/JEN6Uu/ZN+8f8AKqe4jPbkaENVrGLOU+lLv2Xk7/8AKIHS0AEmk6wJs4aAE/BHuRD25GgaxWNprHt/SbR/Y1PNnzRdH9IVJwB6qpBMas10+0nsSmagU1MU1lWfpGw5+pV8m/5kxwvTClUbmaypEkTDdRBP1uY81nJLs3ix3kVeGrMqNDqbg5pmHNMgwSDfvBWJ6VbWrV6jKTM1PDETWcCGvc364JBMNiNNZurti4h7WAU3dUwEhjS15GW4BygRfmttVZlO6o23VqIp6rP/AE+t+2H/ACnf5VJu0a37Vv8Ay6n/AG0ckHF/g+NNedWkh2hX+3T+7U/7ardtfEDew+B+LQi0FP8ACLXy5wjS/fJKp2pixSo1KghxY0uyzExuQlDEVC+cjgTAJ7MCJ14aqO09kPqUaoAeYac57IaATEkzzQgeg7D1Q9jXjRwBHiJXrmpHs2gTSpjMQMuUybAjTTjC82cXvrCn2gCTDg62k3Ezu4LL3QdjhzVBzUa3ZbxFwQN5mT+bL12z3fmfkmoy0LXNVTmpgcIb8u/chaIFSchmNbOGuntAIo27BHNVTmpg7AuVTsE7kijLQue1VuYj34NyDNRv2h5hAFBYuVhe3iPMLxFhRmsO4SdytdHCfzZLW7MG559Fa3Zx/aHy/FHJGcJDqmBlbv8A9CoNpXFksbgnA/2h8vxVtSjUY1zussATF9149pHJBwkvA/2dSBNyQQRF+/j3BW0KXW1CHu0Bg23H8SUu6/Jldz9DqiGGbrnlBak0dMXtovxuFDKjmgyB/qiamzi1mYkfV/6hKFruBcSNFP6eMuUkzPgA0filSTso20kSo42k2zmvnfBEHusr8BUa+q0tBAmIMHck2Id2ymewj22/xfBTUnZ6Wb0+OODnHujQjBMOrW+LW/JSGz6f2Gfdb8kSApAK/M+e9l/+mBf0XSP91TP8jfkqsbhmsDA1rWjtGGgATbcE0hA7U+p4/BZKVorhxuM07sBqjsv506o86bviAiqR0VVNkkDjb73Z+K7CvlrTxaD6BLfxR118mMKZRdMhAMeiWvsmTBoJa8KGpA4mPNUdbbVToVwHtJMAOaSeABBPotsWjf8ASPAUWUHOgNMwCGtJzGwFxYTqdVgTROQxIDsxmdW025rjv9y1G1OneEr0nU2vDnGck5CJiQRD58QFlNp40Na1rSBlpm8AiXl3EjUQPELokcURfhaIZWgiW5mkidRIPhCYYHZdNoY8AZwYcQXe1lJP1o32toQd6UMxwLydLE8/ZtpzjyTuhiqfWBjHgxBcIcMou0agaEgdzh9lZFBJmC/SUT9MYA5wHUg2JH138FleqP7R/wB4radO6GbaAAvFBv8A8j0mdssxMBVoQRupG/6x/wB8qBz/ALV/33I/EUY3BBP7gigHvQOq84stL3OHVuMFxImW8Ub0orPGIcGmpo32S6NLzCC6AN/rx/3T/wDE1FdMaX9aP8Ld07uSVGgOCxtU1mAl4GYT2nx3GShvpR4n8+KswLf19Oftt3GdUOWpJorCTdtkvph4+hXijC5JRQFabK1jOSvdh2NAkyd8XHorqPavkJAERMExwCbiKDNpDgEU1k0n66Hefspy7F4Tqw0syEMJm7nuqOIjTQACAOZMpXhyDnyzECJ1uFko8Rou/BOm2WsN4AaZnkjWILByaNP+Fs+iLY2IHyUpO1Q8F8rLXIalSO65Os6D56lXVgSCBwt4q3DU4aAdQLpYy4plJR5NAuIomRqbD0sjtkvLHTGhBg2lWsU8yj5s73nvF7dDhu2xvYfAqxu2x9g+YSYuspBy2zj9uI6bttv2XenzQ+MxoqFsAiJ15pdTer2lFgsaTsKoOhzTwc0+TgVVhRDQOAj7py/BcTa3BU4PE5wXRllzzGsS9xid6b+IfyDw9XNqWQQerQ9YmNQRnshdpV8tKqeFN58mkqYegNu1P6vW/gcPMR8U0XtCy+rNfW2lUbgm0g7stp0GxA1ygxJvqzilG33GnAJEOFODBjssaSLW18pRO26uSi7kaQ8m1AJWVxO1HVHZqjnPIs3MYAEgdkaAW3Bdb8nnrwXmuHZrB0NJLYEOFhBvecy0GF2dR61vV4enSd2hLWtEjK6Qcp0OhWcoNlwg2cQItftD4+5bHAM/XN/m/wAJWKX4DRkNvUnHaEuBj6O0An60VHT4iYPMFTq4fsJl0gd1uMqYeO02mytSI1JMioznma1pH7zBxSWvhQWSHFdUOibM7tGjc/NJqzbppj6cE3S6pTNuaWRg7/R9/wCfP+5f72rcbS2FSqPzOaS42NzEAcNOAWI/R5/6h/wX+9q1e19vvp13Ux1YAi73Rq0H4pE6Y3grpdGaM5spBYREOMFzbnwn3LCuad4I7wQtm7pE/jS8HTHOFlcW+d8ySUs3ZbClTAoXL0tXKQ5e2j2w13GLa6kfJNHYNobADgQJ096WVC/NmnnuRbcfViM4PgEyki2mVYfDio8gkjfIE8N3miGYMM0eXbriNN/w8ENQqVGvzNEGIuJ4or6XUee3HGwjSw95Sya4jOmyrZf9k0cJHkSEWTr+dyE2b7Lhwe8f9RPxV1WuAOZJAHEwFFrbFj0gglRfj2N3yeAulr673Wc0kcBmHu18V51FpAIjUEX8OKOAymug121juaPH5KP095HyCBpPgg6wdDon1CuC2QlaoomAipVP2/z4LvpNQGJdP55JnK5xMGNYMd+5KbYg/paqHEtdMmwIERpYeBTPZ+3XO9tkRvad/cfmkDaT22e2COMNJ32Ojj6+St2ZBzOM2s0byTx5AD1XTOEeJx45y50zYUdoNdobxobH1XuzzDSODn+jiPgkOFJc9rdznAXuLkA2KIw20jqN5Jg6dol3eNVDj8Tq/kPg66tzpdhsYHGNDw+XHwRD64aJOimOX50Dtl00XDjlb957W/FSp45rjAN40uobTMtYONWiP/camh9kJk+jNTttmajUHF7fQOSWhhDkDQALy4nV2kNPBoIm3yWhcwObDgCC64IkHsjd4pNtij1VIvpFpBdlDQ4TTsZhg17rRmC7Nt6PO6WzvoQZWpy4HtDeDcNcQBHd6LQ7N/tm9zvcvmL2C7oPWEkzBzC/FbzoZn/V9Y7MSxxE+0BbUzexCtPAsaTvf4Shmc30Z/pVizT2tUcDBFGjB4GSQQo7WxALBVYIZUmQNGVB/aM5C4cOTo3IHp47/ala/wDd0R/0z8VTsLENdmoVXBrKos6fYqt/s38tS08nFUjpWY3sT4x4JS95gyrmuLmg8VQ+mUz4mJMffo8P+0P+E/3tTXpTP0t8CRDd8fVbuhK/0dt/2iP9y/3tTPpVUcMZUgNIhliY+qNLgKDi5Wol8c1jdsUPvq0+nzVmCqMHtsceBgT6FSYTBzMIG4h2vda6i6rTIsXg9w+UKbjOL3Rf3o5Fqwz6TQ+y/wC7+K5LevZxqeTF4jm/6J+2v7AurB1avW4Zv2fIq5gCmGqFl0kD/RG8HeZV9ChlNs3cZvu3q1rU+2RsyAHvtPsg698JoJzdC5JLGrYLsrZGXN1gu5xcBuEgWMb7FOaeGaPqjlZSqN7TQAdZ8B+QierXYoJHmyyN9sg1qtZTm0Ty19F7ToSQNZIA8U/2dhg1scySeJSzlxQQjyM+cGN7R3QPkh6uy2mSGN7oifl4Lzbe0XVa7qbDDKchxFsxAl1+A4ckqpVHNMMqEeZb4zYqPvLyjpXp51aY3w+yKWob7/iVY7Y9M7j4Fw+Ku6PE1mPc4FmUgEx2HOiezvBiJHMXMpoMDFybATzVOUKJNZU+3/0RO2BTIg5vvFC/+D6MkjOJM2Ij1C02IoEAeyN0AX9UFjH1Qwik4ZjYF2jZN3RvIkmN5WJJrSVG85Re5OzN4rZtGnBY+XSQ0Z2a6OOn1dT3K2p0PA9ioRH2gD7oVp6DURmLXEdhoEm7nE/rXPt9ncOK0OYbhOvd5rKi9UU9zIt8jF4jo/WZoM4/dmfLUeCuODrGjDqb80xpcgGx9y1bnO4gcgJ9T8krq0OrM1sS8F0kMGWw3WDb96hkx8dnTizueuzOYKkW1oc0ghp1sdQjMW/t0BxrU/Ql3wTujUbUkh4qjgRDh4/huSnaGEIrYciS3rZnhDH2PipwVyTK5J/Fpmtpu7I/m9A0LN7bxgzNcOy3VtteYG+fWE2d+shv1RmzfvGR2e7SfJZfaOKbiMSJP6qmSwxvAjhuJzeAXQjjYNidtU4gSTzgX80+6H9J8zzNOXU6Ra1rTZ1xYToTAHgha1KmXtDAIJaAAIjTkmz8HJdkPVuD/aaBplba0e9baM2LdpMo4nEurVsHjA54aDeGANbA+qCLDik+O2NSa17qVPEBwmG1YyGQRYCHEiZBki11pqxrMy/r3umZ9oaCft9yAxW3K4cQzEHswXg5iWiJn2r7tyqnYjVCtmyMO+jhzVc7DubRAOTKTUOctDu2dYuY0XDothnDs4nEHmWUo85Wg2RUdkLut6oCnTJLjlkE1CXGRuJI75XtTahE5sZSgcHZj5QtVeTLfgV9Gti08LiOuNZ1TsOaB1YBuReQ88OCH6X1Q6o+oGF4IblzZhECHGAbi3qjH9I3HNkLXgaOLQJtO9s62VDOkVZ+jKRF/aA3fydyaLS8Cu/0zmxasvyxawsSRBIbEE63t3JhUwjGzJvA1I3jN8fRHP29UEzSoiN+VtzxENSkhRyzV77OnDB1/RRWaMxjSbdy5SIXLns6KKgTw9VaCeHqobij9mYI1XgDSxcRuHzWpXpCuVbYRsbCF7pjTSdO/wDBaTKGaySdOJPAKOz6Aay2+bcIsFZhaZLi47iQO4Wsu6EFFUeZlyOcrLKFAiSfaOvLkOQVzBuUlZSAJjj5pmTSJYSl2uQk93BH4fFEgBtp3m1uQ+JhWfQM0AdlusASSf3idUSNjDUOIPO/IzK5pfN7OqEeKEjeixZmLXB5cTZxLQZMnM0A5vEojBbMqQ5rXsY2x7LGz3OBmYRtXAPa6WPfyE9mw/NkM8vbWEBxJIDgD2mkxBje02mNEjgVU2Q2Jg6uHJp1cuVzy5pEQ4uygbrGW+6E4xeEl0ZhES4c9355JDtjD13uzTZulwIBINuN/FCbPxlejUzPBeS10NkkF2jcx0byJSKMuqByT3YdjKxzZYuLyQYvv593uQb6Wbe538xA8MvwVuJ206uWueABuAm/fOoVr2n5Abl0xi+jmlJJ2hdgdmuZbrDA9kX4z2sxM8B4JjgsMXDKwXFi0WA7uAghRDCvGh7XF1Nwa4iLiQe/zKbhW0Kp39gulgv1b3uIbk+1IFtfgsThsM/FVarmgvdqYiWsBAYLmGgcOMozbdeqA4PeSw1Zc2TBzA3vc3GlxoveiW1WUM7qgdlfplA0DnSLkWXPNpv5HbhTS+GwPG7MdhcTBeCcgLTpq4g7zaxCd0KoqU8/EdoDiLTyIsZvaEm2ztRuJxLngGBTY24AM5nukQTGo3oXA1nNxLACCC1wcDvBLYnyNx8VJVyqJeXLjcjVUx2A1tobHcSTf4rJdGaLO1SqCKoecwNjAbAg8nA/eWqw1Vs3cMxi0kzGutz3/gSv27sUPBqN7NSwDhoe02M0cI11VU/BztBNHZjGuDhJI0k/BFaH+K+lrQDfySR20y00qNSpkeWg1HW/lAOgmdeXFMNvdJHMw4oZWgmSHtPaDB7RIOjjMTOpPBCVsHohitpU+sYwukzBABcbxaGg35J3sjoLSZiPpNQEvN20zo06S8bzG7QR5Q6D7DosotxAh9Vw13UzvY0bjxOpngVp21Z181VJCdizpP0YpYukWkBrwSWPFiHHWSNQYE+a+ObQwL6NR1N4ILTBB9D3L7w14CSdIujtLEw57QXCwO+OE7uRTWY1Z8kwONyQ06cRqJ96fdS5swInXn3p/wD+CqDYcNx0gWPOZRX9Fs/e80f2ha/TDYtpAAPE/n1Qjl9FqbBYRBJI8FkekmxxQe3LOVwtO4jUe5c84P7HXimq4iWFy9XKJc9wWCdVeGsEnfyHErb4HZppMDQHCBcgC53kq7YuxW0WACS4+0eJ+Sc028CfgF2QXA8/K+evAj6lwnLedQRHeQdy9aHNBmm6xPswZmDZaNoHCVPqwNYTPKR9oz+x3Pqk56dSkAf7wAZhf2YPLwWowuEA0gc9T5qNEtHM8USx/BTlJyKRgokxShSzjefNeX5+fyVlOmEg5xAIm3mg3YKCXU9b23cLymQpBRay8/kjgUJtAZhmIDKjmVA4OcbAggG+oOhXuIotdDw6JbZus6x7082tSpVKZbUtFwd7TuKUMwZDLFriIgkWtqng3/hkmu/InrYch5BEaacNflorsJSN5BHejqomDO7gBxiyspYVxMAEnuVIpXZCdrXgHdSUA2E1Gx6nADvKCr4VzTDoHf8A6KpKmjOdKYykmYyEkgTBZDm+ojuJWepYgmmA7USByElw/wASddMgercBvaRbidyR0x+qbOsfABcXqVR6nobeivCD9ZU/lHoV7hQTjBGopyO/NP8A9VDZ+tT+L3NCu2X/AOceeFNvrnUcf2/wvn+v+mjoAOdcSMkw4AWLjEWFrWPqrOpiILo0ySSDv/i3biqMIctVzTIJa0ib7yTf+YGN0rzatQZCJIOWW8JJgT6qxzeSlge6nnHVgHMRnYXODZMXnhG5IaYdXrkO3m8aBjLgeZHktHj3BtNtMQJ7PcAI+SzO0KVShV6wSA7fzPtN9JVccdNkZvZvNl7Kr4SsBlOSqC5rRcPDWy4gk7heea0nW5gHNNvzKxtbpfisVSZlpsc1jXMDgQ2JyjtHXRoBAifGEy6M4WrRYTUIhxJyDdPDwi29NVAmaEVbz5fgFJ7pCHc7eLheVKuUS4wBx3BBoLibX/JHA8+BVJe0HeqcSX1Yy9mn9o6ujgNwXhOv5PuWpGMsdiBzWf6ZvHUjjmEeTpTgOk/nv+CzHTOvem3+J3uA+KWekxsf2Rm5XLxerjO0+sMc0g2ymN0/BdTmbaWUBVkhpGt54d/mryxdLZ55fB/0hU1bEKbahCvo4PN7R8lhp7QfBFpTKk4bx+eahRw4GiJDR4rGaewu6gFcYFmgT6KLmOAWUBNtA7ifFdUpRebrzD1CZG8cN6uZTKAKauHzN8NQk+IMtIFibSdBKdVwWtN7Hd70up74Fr3g5Y8fFdGJaOfK9gFGmWQXtuABFjwuOVlbBLg4HtazNx4DlyVr33ykZou0i5juVpwLCAQ4g8vcZW1TsaLtUeP2m6wjMYkzAjhPA74i0hVYPazKpLDZw3ZgQTezZ1NtFKps+oSYGYG+awM75HM3QOH2C9lVrnt7LZMyDc2Gl96inPl0dbjj4XezKfpDA0aLuImN4BkmEidhzTYGnVogjnN/VOenodNN4MQ6o0nUWaHeNmlWV9nVHtzhpMjOe6MxPqo+ots6vSKKRltmn+0/jPuCv2Of6xWPJgGvAcL71Rs42ceL3e9FdHqRNWq6DHWZZ3WYDHolx9sTN1/o2axwrNy5Q0Og6gz1Y0ECN6ltKXEN7JBdod2QSTMGNRp3KFZhhx0iHDUz2RBBNyLEXnvVTBmfJMgNHm694tb43VTnBHVXVHkutltbSRrdaCnhxVoxUbLCN+rhuy/Zvv196UYbB9uCRDnanTWYPom+2cb1TAGxnjsAhxByxqG3iSLqsGSkZtpqYGrnpHrKU3vLYmBmI38HrS1+kxq0M+HFx7QPtM49nf36d6TUMfTZTzsDQGwx9ICwzWLHDnBjf3oWrgjT/rOCJLB/aU9TT4tcPrM/1Wp32BrOgtasabxX9jWm5xOYySXC9yN4POyaPpZnS8yAeyPqjmQdT3pF0f6Q0H0xctcDen2nOk3JbqSPcg9sbezvcx1mCxDajQZIEZrS1wO4+RWmxTekaXFbR+q0E84J8uKBbUJ3Hx/MpVg+kQfh3tLTnawjvA7M98EX+aRYzpPRfh+raXdYBcQbaz2tDqjlQV+m16yOQ1v+PeVh+kmJD65gyAALfePvS9tEvBGZxcQSL2G4zN5u2FQCpZJaoriW7JyuUcy5QOk+wUNm1QZLbnnoOCOpYR31gfKycsVgaFezgE7cH+75K0NjlzTUNVnVE8FtgKhWC9DydxRpwgn7J5aKXVZdR4hAFNEDhfmiCGkab4IVbmBRBO78/kIA4Ug0yDHerDiGjUhVkwq/o83vPJao2FnmJfnNjb3qD6Ljobb9DPdeyn9GjT5KWUj7XoVVOlRNwTdldLDZTN/GERUr2v7gfgoFx0uPRRI8VgySXR51g3T3xbwhC4vEAAwT5lGOojh6D8En2w0tbHHSOKYwwnTPEmBTETLnHWT2XU2xA/ekzG5aCk7LQdyon/AFiukWP/rbrT2GAX0Bkn1K1uPfFCrypH3QuTI/kej6dfEwmzB+r8XH1KZU6baFPrmtl2pgSSSOA1sd6S7Nxw6oTO/3lNq+1qFSiabw8QBEOIzRwOSB4lZjVNiZdpDalj89AOFJxcRBho8AZPZ1SrB7dAeaTqYLvaJubWGsbojTcrcF0mw9OiGgVhu7WQnSNzpKXU69OnWzis5wcQ4NcBDSOYPZVqRzOxviNrsYJc1kcQ468DayCoY4EwxgJiXEGSG6jWM2o4KnG4tuJdlaCHAXkNdbTXRwvz0RVHD02kkDtRBJJFrTAiBYo4N9C+9CCaltmdwlVzjiAzMcxDg0RLoeT4GJumPRzaPV1HVGPcH6uY6Cyo0xInUEGRvvBRmBwDKbi5rIMa5p3H97+JA47BZKxez6wMjcDJk+MSnca2SjmUtENp0sz3VaeVuY5srLAd3P38tEJTxIdbQ9+qlW2z1fsRmiCQBbf4md/JKm1dTedUdlE2naH1Go9oIabERb88hdIMbRyPInW/cmWE2nmAB146E98ar3HUA8A7x3aaws6NbbOwu0XNptAN3WJN7ST7o8lHMhsNUDzERkHhYfgrQ5RmXxdFkrlDMuSFbP0exSaVRTdKm42VTjCaAkooqqlAAV0INKKrdD3SiCAQvGjcVBpi35haYUVcPGlx7lzeUIrPxSvFY5onIJO87vxKdRbElNR7JurNJu4SOYELusb9oeYSa69hX4I5/eY5biWfab5qX0xn2m+BSWF6EcEHvSGztqN4+QJ/Bc7FNdES3jImfLRLAphy3gjHlkNRQm7XtngD8Eg2+4wd0XjnJb8irsTUhpPIpZtXHThg9x/u3tJO7Loe/5pZKiuOfI+Yvw7KtR9Zzy28saWPdnaJy3FmiABdONpdIs1Co2B2mx8Ugp1HGj2jJa3LPENsChcRXOQjl8152S+Wj2PT0ouxjguiLzQpvbXwxLmglprNa5s3g5t6jU6NVgcrXUnu4Mq03EeRU8ISKbe4KT0+iCbFuK2DWaJLRA1IeyB3mbJXXDgYkeYPuKntitUNQjKS1oBBAJ1AEk95hBtY4xAVFBNEZZGmN9gVD1hmN3PU7/ACWirUTAy3EQTcHQCbW3LKbLpva+Y7JBBNvD1WqpVoa2dYE/nwVY/iOTK/lcl2VuHP8AD2v8xHkqKpmSb2OvxRR0Jgd5UH23fn8j1W0yfJLSQmxGEzB8BsQHMNrPHZLe4iD4pQame8XMWA3xBMc9fFaDbOJcKTg32jYd2/xj3rNOqFjWxYodFcbdbLTj4s0SeJi3cB8UyfXJF7xAn0HuQuGxAqAEgEjXlwib+qtdWO63db11UW6OuKvZ5V7MiIcdRvA58zb8lDl6k4Kp+GnWfNZ2NdIgcaOK5S/o8c1yKQvJn6Lo1kYKkhIqNaDF49yZUXb0xEZtKIp1YQNEyiQ2yDQ1RrMJbaztxVWHq7kQCjoDOVC6TmJLue7uGgXjUy2vhtHDuPwS1o3aLshK0cM4cWRqUt48VwarWncohsdycQrhehqnC7Kgw8AUgF6GqYagBftV8U44n8VhOl+Pd9HbQH945wmdAMjjH3fVbTbdS7Rwuvn3Se+IpXtkcR3yJ9IUcrqJ04FckKjQ7OUWtAQNLBOc4Zx2RzsTuTWF5lXAeouqJsXtUryF44SgygKtXh5a2RLADG8F1gfuk+CB2lTLAHN73NI1Gsh3ddHVsKcwc3UWImJGuu4/NUYum90tyw02zEiQNNxuYPJVjIjKLsuYBAjSLeN0R9LsLaADUcIVAECB3KJSqTXRsscZdnrsQRNhB5nv+fmVH6c4aR6qLgqnNTc2J7MPwrr1yRLjMCyT4pth+e5NMS2GlCspSCfDvH5KZPVmOPhC+jULTI8U1pkESN6V1qeUx5HiNytwWJymDofTmhq9hF1pjLKpZV7K4FTLHmVcvV6g0+3UUVg965cnZzDClqiWrlyDSTdUYF6uQwBsd7BSR/tBcuTxO70/1Z6wW8Vx1P54LlyrDsz1iXtkly5crngEwvVy5AGc2+e2e5fOtsO/rndSbHKbmPFcuUM31Oz0/aPXLmrly4D0iwqLly5BjOYFU/evFyYVlJUHLlyAKyoOXLlqFBcf7PiFDCex4lcuT/xE/kBY8dlve5ArlydE5DfBn9WO5XU9AuXKRZE1y5cg0//Z">
            <a:extLst>
              <a:ext uri="{FF2B5EF4-FFF2-40B4-BE49-F238E27FC236}">
                <a16:creationId xmlns:a16="http://schemas.microsoft.com/office/drawing/2014/main" id="{0D4F9F51-2CEC-4380-8B83-554C3B9F5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893763"/>
            <a:ext cx="2466975" cy="184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sp>
        <p:nvSpPr>
          <p:cNvPr id="107525" name="AutoShape 10" descr="data:image/jpeg;base64,/9j/4AAQSkZJRgABAQAAAQABAAD/2wCEAAkGBhQSEBQUEhQVFBUWGBcXFBYVGBcXFRUVFxgWFBQYFRgXHCYeFxokGhQUHy8gIycpLCwsFR4xNTAqNSYsLCkBCQoKDgwOGg8PGikcHyQsLCwpLCksKSksLCksKSwsLCksLCwsLCwsLCwsLCksKSksLCkpLCksKSwpKSwpKSkpLP/AABEIAMIBAwMBIgACEQEDEQH/xAAcAAACAwEBAQEAAAAAAAAAAAAEBQIDBgABBwj/xABLEAABAwIDBAcEBgYHBgcAAAABAAIRAyEEEjEFQVFhBhMicYGRoTKxwdEUQlKS4fAHI1NicoIVJDNDstLxJXODk6LTFjQ1o7PC4v/EABoBAAMBAQEBAAAAAAAAAAAAAAACAwEEBQb/xAAmEQACAgICAQUAAwEBAAAAAAAAAQIRAyESMUEEEyIyUUJhgZFS/9oADAMBAAIRAxEAPwD4k08fzwT3ozauQd7D6EJQcI7gmfR1rhiGZgYhw9CsAfYZobiak6FjnR/C0u396YYKnBbN7hL9qWOYaiQebXA/IqzCbTALZObtG7dAAYE991gyGH9LFhqggS0nLJ1lwAA85R2zNpitUe1o7LAJPFx18LFLcVs1tZ1UnNma4tlsW+ySPTwUdg7Le19jImezZpgQC4+sJYTxpNTe/BTOnzXBa8mqYxWBgXMarQ1aKQyKbaYUsqsYxYBWKakKauDFIU0AUikpdUrxTUhTQAOKS96pEikveqRRoL1S7qkV1S96pFGAnVLzqkWaaiaaAEGIp9t3efkqTTRlRl3d7veVWaaw0FNNRNNFGmoFi0AUsUSxEOYoFqABjTVbqaJc1VuagAV9NUuYi3NVTmIMA3MVTmItzVU5i0wFNNcri1cgAaliG78p7svzV9OtTkGADusJ9FlmUX/ZZ5BWGk8mS1h7wi6M0Mdq4/tCnMiSZiIkaBLKZP1ZmTY6EWhHbOpkVabntZlDhNrATBtHBc+jLzDWxmOUieNoTcmlVGJfK0zbbB2MaAdmcHZo3cAfmm1GkGiAISDCbaq9gFrYMCSTPfZE4nbL6bWmGkkm2lhvt3jzXLPPCE1B9s6GpT+THrGq4NWXZ0pf+zb94/JEN6Uu/ZN+8f8AKqe4jPbkaENVrGLOU+lLv2Xk7/8AKIHS0AEmk6wJs4aAE/BHuRD25GgaxWNprHt/SbR/Y1PNnzRdH9IVJwB6qpBMas10+0nsSmagU1MU1lWfpGw5+pV8m/5kxwvTClUbmaypEkTDdRBP1uY81nJLs3ix3kVeGrMqNDqbg5pmHNMgwSDfvBWJ6VbWrV6jKTM1PDETWcCGvc364JBMNiNNZurti4h7WAU3dUwEhjS15GW4BygRfmttVZlO6o23VqIp6rP/AE+t+2H/ACnf5VJu0a37Vv8Ay6n/AG0ckHF/g+NNedWkh2hX+3T+7U/7ardtfEDew+B+LQi0FP8ACLXy5wjS/fJKp2pixSo1KghxY0uyzExuQlDEVC+cjgTAJ7MCJ14aqO09kPqUaoAeYac57IaATEkzzQgeg7D1Q9jXjRwBHiJXrmpHs2gTSpjMQMuUybAjTTjC82cXvrCn2gCTDg62k3Ezu4LL3QdjhzVBzUa3ZbxFwQN5mT+bL12z3fmfkmoy0LXNVTmpgcIb8u/chaIFSchmNbOGuntAIo27BHNVTmpg7AuVTsE7kijLQue1VuYj34NyDNRv2h5hAFBYuVhe3iPMLxFhRmsO4SdytdHCfzZLW7MG559Fa3Zx/aHy/FHJGcJDqmBlbv8A9CoNpXFksbgnA/2h8vxVtSjUY1zussATF9149pHJBwkvA/2dSBNyQQRF+/j3BW0KXW1CHu0Bg23H8SUu6/Jldz9DqiGGbrnlBak0dMXtovxuFDKjmgyB/qiamzi1mYkfV/6hKFruBcSNFP6eMuUkzPgA0filSTso20kSo42k2zmvnfBEHusr8BUa+q0tBAmIMHck2Id2ymewj22/xfBTUnZ6Wb0+OODnHujQjBMOrW+LW/JSGz6f2Gfdb8kSApAK/M+e9l/+mBf0XSP91TP8jfkqsbhmsDA1rWjtGGgATbcE0hA7U+p4/BZKVorhxuM07sBqjsv506o86bviAiqR0VVNkkDjb73Z+K7CvlrTxaD6BLfxR118mMKZRdMhAMeiWvsmTBoJa8KGpA4mPNUdbbVToVwHtJMAOaSeABBPotsWjf8ASPAUWUHOgNMwCGtJzGwFxYTqdVgTROQxIDsxmdW025rjv9y1G1OneEr0nU2vDnGck5CJiQRD58QFlNp40Na1rSBlpm8AiXl3EjUQPELokcURfhaIZWgiW5mkidRIPhCYYHZdNoY8AZwYcQXe1lJP1o32toQd6UMxwLydLE8/ZtpzjyTuhiqfWBjHgxBcIcMou0agaEgdzh9lZFBJmC/SUT9MYA5wHUg2JH138FleqP7R/wB4radO6GbaAAvFBv8A8j0mdssxMBVoQRupG/6x/wB8qBz/ALV/33I/EUY3BBP7gigHvQOq84stL3OHVuMFxImW8Ub0orPGIcGmpo32S6NLzCC6AN/rx/3T/wDE1FdMaX9aP8Ld07uSVGgOCxtU1mAl4GYT2nx3GShvpR4n8+KswLf19Oftt3GdUOWpJorCTdtkvph4+hXijC5JRQFabK1jOSvdh2NAkyd8XHorqPavkJAERMExwCbiKDNpDgEU1k0n66Hefspy7F4Tqw0syEMJm7nuqOIjTQACAOZMpXhyDnyzECJ1uFko8Rou/BOm2WsN4AaZnkjWILByaNP+Fs+iLY2IHyUpO1Q8F8rLXIalSO65Os6D56lXVgSCBwt4q3DU4aAdQLpYy4plJR5NAuIomRqbD0sjtkvLHTGhBg2lWsU8yj5s73nvF7dDhu2xvYfAqxu2x9g+YSYuspBy2zj9uI6bttv2XenzQ+MxoqFsAiJ15pdTer2lFgsaTsKoOhzTwc0+TgVVhRDQOAj7py/BcTa3BU4PE5wXRllzzGsS9xid6b+IfyDw9XNqWQQerQ9YmNQRnshdpV8tKqeFN58mkqYegNu1P6vW/gcPMR8U0XtCy+rNfW2lUbgm0g7stp0GxA1ygxJvqzilG33GnAJEOFODBjssaSLW18pRO26uSi7kaQ8m1AJWVxO1HVHZqjnPIs3MYAEgdkaAW3Bdb8nnrwXmuHZrB0NJLYEOFhBvecy0GF2dR61vV4enSd2hLWtEjK6Qcp0OhWcoNlwg2cQItftD4+5bHAM/XN/m/wAJWKX4DRkNvUnHaEuBj6O0An60VHT4iYPMFTq4fsJl0gd1uMqYeO02mytSI1JMioznma1pH7zBxSWvhQWSHFdUOibM7tGjc/NJqzbppj6cE3S6pTNuaWRg7/R9/wCfP+5f72rcbS2FSqPzOaS42NzEAcNOAWI/R5/6h/wX+9q1e19vvp13Ux1YAi73Rq0H4pE6Y3grpdGaM5spBYREOMFzbnwn3LCuad4I7wQtm7pE/jS8HTHOFlcW+d8ySUs3ZbClTAoXL0tXKQ5e2j2w13GLa6kfJNHYNobADgQJ096WVC/NmnnuRbcfViM4PgEyki2mVYfDio8gkjfIE8N3miGYMM0eXbriNN/w8ENQqVGvzNEGIuJ4or6XUee3HGwjSw95Sya4jOmyrZf9k0cJHkSEWTr+dyE2b7Lhwe8f9RPxV1WuAOZJAHEwFFrbFj0gglRfj2N3yeAulr673Wc0kcBmHu18V51FpAIjUEX8OKOAymug121juaPH5KP095HyCBpPgg6wdDon1CuC2QlaoomAipVP2/z4LvpNQGJdP55JnK5xMGNYMd+5KbYg/paqHEtdMmwIERpYeBTPZ+3XO9tkRvad/cfmkDaT22e2COMNJ32Ojj6+St2ZBzOM2s0byTx5AD1XTOEeJx45y50zYUdoNdobxobH1XuzzDSODn+jiPgkOFJc9rdznAXuLkA2KIw20jqN5Jg6dol3eNVDj8Tq/kPg66tzpdhsYHGNDw+XHwRD64aJOimOX50Dtl00XDjlb957W/FSp45rjAN40uobTMtYONWiP/camh9kJk+jNTttmajUHF7fQOSWhhDkDQALy4nV2kNPBoIm3yWhcwObDgCC64IkHsjd4pNtij1VIvpFpBdlDQ4TTsZhg17rRmC7Nt6PO6WzvoQZWpy4HtDeDcNcQBHd6LQ7N/tm9zvcvmL2C7oPWEkzBzC/FbzoZn/V9Y7MSxxE+0BbUzexCtPAsaTvf4Shmc30Z/pVizT2tUcDBFGjB4GSQQo7WxALBVYIZUmQNGVB/aM5C4cOTo3IHp47/ala/wDd0R/0z8VTsLENdmoVXBrKos6fYqt/s38tS08nFUjpWY3sT4x4JS95gyrmuLmg8VQ+mUz4mJMffo8P+0P+E/3tTXpTP0t8CRDd8fVbuhK/0dt/2iP9y/3tTPpVUcMZUgNIhliY+qNLgKDi5Wol8c1jdsUPvq0+nzVmCqMHtsceBgT6FSYTBzMIG4h2vda6i6rTIsXg9w+UKbjOL3Rf3o5Fqwz6TQ+y/wC7+K5LevZxqeTF4jm/6J+2v7AurB1avW4Zv2fIq5gCmGqFl0kD/RG8HeZV9ChlNs3cZvu3q1rU+2RsyAHvtPsg698JoJzdC5JLGrYLsrZGXN1gu5xcBuEgWMb7FOaeGaPqjlZSqN7TQAdZ8B+QierXYoJHmyyN9sg1qtZTm0Ty19F7ToSQNZIA8U/2dhg1scySeJSzlxQQjyM+cGN7R3QPkh6uy2mSGN7oifl4Lzbe0XVa7qbDDKchxFsxAl1+A4ckqpVHNMMqEeZb4zYqPvLyjpXp51aY3w+yKWob7/iVY7Y9M7j4Fw+Ku6PE1mPc4FmUgEx2HOiezvBiJHMXMpoMDFybATzVOUKJNZU+3/0RO2BTIg5vvFC/+D6MkjOJM2Ij1C02IoEAeyN0AX9UFjH1Qwik4ZjYF2jZN3RvIkmN5WJJrSVG85Re5OzN4rZtGnBY+XSQ0Z2a6OOn1dT3K2p0PA9ioRH2gD7oVp6DURmLXEdhoEm7nE/rXPt9ncOK0OYbhOvd5rKi9UU9zIt8jF4jo/WZoM4/dmfLUeCuODrGjDqb80xpcgGx9y1bnO4gcgJ9T8krq0OrM1sS8F0kMGWw3WDb96hkx8dnTizueuzOYKkW1oc0ghp1sdQjMW/t0BxrU/Ql3wTujUbUkh4qjgRDh4/huSnaGEIrYciS3rZnhDH2PipwVyTK5J/Fpmtpu7I/m9A0LN7bxgzNcOy3VtteYG+fWE2d+shv1RmzfvGR2e7SfJZfaOKbiMSJP6qmSwxvAjhuJzeAXQjjYNidtU4gSTzgX80+6H9J8zzNOXU6Ra1rTZ1xYToTAHgha1KmXtDAIJaAAIjTkmz8HJdkPVuD/aaBplba0e9baM2LdpMo4nEurVsHjA54aDeGANbA+qCLDik+O2NSa17qVPEBwmG1YyGQRYCHEiZBki11pqxrMy/r3umZ9oaCft9yAxW3K4cQzEHswXg5iWiJn2r7tyqnYjVCtmyMO+jhzVc7DubRAOTKTUOctDu2dYuY0XDothnDs4nEHmWUo85Wg2RUdkLut6oCnTJLjlkE1CXGRuJI75XtTahE5sZSgcHZj5QtVeTLfgV9Gti08LiOuNZ1TsOaB1YBuReQ88OCH6X1Q6o+oGF4IblzZhECHGAbi3qjH9I3HNkLXgaOLQJtO9s62VDOkVZ+jKRF/aA3fydyaLS8Cu/0zmxasvyxawsSRBIbEE63t3JhUwjGzJvA1I3jN8fRHP29UEzSoiN+VtzxENSkhRyzV77OnDB1/RRWaMxjSbdy5SIXLns6KKgTw9VaCeHqobij9mYI1XgDSxcRuHzWpXpCuVbYRsbCF7pjTSdO/wDBaTKGaySdOJPAKOz6Aay2+bcIsFZhaZLi47iQO4Wsu6EFFUeZlyOcrLKFAiSfaOvLkOQVzBuUlZSAJjj5pmTSJYSl2uQk93BH4fFEgBtp3m1uQ+JhWfQM0AdlusASSf3idUSNjDUOIPO/IzK5pfN7OqEeKEjeixZmLXB5cTZxLQZMnM0A5vEojBbMqQ5rXsY2x7LGz3OBmYRtXAPa6WPfyE9mw/NkM8vbWEBxJIDgD2mkxBje02mNEjgVU2Q2Jg6uHJp1cuVzy5pEQ4uygbrGW+6E4xeEl0ZhES4c9355JDtjD13uzTZulwIBINuN/FCbPxlejUzPBeS10NkkF2jcx0byJSKMuqByT3YdjKxzZYuLyQYvv593uQb6Wbe538xA8MvwVuJ206uWueABuAm/fOoVr2n5Abl0xi+jmlJJ2hdgdmuZbrDA9kX4z2sxM8B4JjgsMXDKwXFi0WA7uAghRDCvGh7XF1Nwa4iLiQe/zKbhW0Kp39gulgv1b3uIbk+1IFtfgsThsM/FVarmgvdqYiWsBAYLmGgcOMozbdeqA4PeSw1Zc2TBzA3vc3GlxoveiW1WUM7qgdlfplA0DnSLkWXPNpv5HbhTS+GwPG7MdhcTBeCcgLTpq4g7zaxCd0KoqU8/EdoDiLTyIsZvaEm2ztRuJxLngGBTY24AM5nukQTGo3oXA1nNxLACCC1wcDvBLYnyNx8VJVyqJeXLjcjVUx2A1tobHcSTf4rJdGaLO1SqCKoecwNjAbAg8nA/eWqw1Vs3cMxi0kzGutz3/gSv27sUPBqN7NSwDhoe02M0cI11VU/BztBNHZjGuDhJI0k/BFaH+K+lrQDfySR20y00qNSpkeWg1HW/lAOgmdeXFMNvdJHMw4oZWgmSHtPaDB7RIOjjMTOpPBCVsHohitpU+sYwukzBABcbxaGg35J3sjoLSZiPpNQEvN20zo06S8bzG7QR5Q6D7DosotxAh9Vw13UzvY0bjxOpngVp21Z181VJCdizpP0YpYukWkBrwSWPFiHHWSNQYE+a+ObQwL6NR1N4ILTBB9D3L7w14CSdIujtLEw57QXCwO+OE7uRTWY1Z8kwONyQ06cRqJ96fdS5swInXn3p/wD+CqDYcNx0gWPOZRX9Fs/e80f2ha/TDYtpAAPE/n1Qjl9FqbBYRBJI8FkekmxxQe3LOVwtO4jUe5c84P7HXimq4iWFy9XKJc9wWCdVeGsEnfyHErb4HZppMDQHCBcgC53kq7YuxW0WACS4+0eJ+Sc028CfgF2QXA8/K+evAj6lwnLedQRHeQdy9aHNBmm6xPswZmDZaNoHCVPqwNYTPKR9oz+x3Pqk56dSkAf7wAZhf2YPLwWowuEA0gc9T5qNEtHM8USx/BTlJyKRgokxShSzjefNeX5+fyVlOmEg5xAIm3mg3YKCXU9b23cLymQpBRay8/kjgUJtAZhmIDKjmVA4OcbAggG+oOhXuIotdDw6JbZus6x7082tSpVKZbUtFwd7TuKUMwZDLFriIgkWtqng3/hkmu/InrYch5BEaacNflorsJSN5BHejqomDO7gBxiyspYVxMAEnuVIpXZCdrXgHdSUA2E1Gx6nADvKCr4VzTDoHf8A6KpKmjOdKYykmYyEkgTBZDm+ojuJWepYgmmA7USByElw/wASddMgercBvaRbidyR0x+qbOsfABcXqVR6nobeivCD9ZU/lHoV7hQTjBGopyO/NP8A9VDZ+tT+L3NCu2X/AOceeFNvrnUcf2/wvn+v+mjoAOdcSMkw4AWLjEWFrWPqrOpiILo0ySSDv/i3biqMIctVzTIJa0ib7yTf+YGN0rzatQZCJIOWW8JJgT6qxzeSlge6nnHVgHMRnYXODZMXnhG5IaYdXrkO3m8aBjLgeZHktHj3BtNtMQJ7PcAI+SzO0KVShV6wSA7fzPtN9JVccdNkZvZvNl7Kr4SsBlOSqC5rRcPDWy4gk7heea0nW5gHNNvzKxtbpfisVSZlpsc1jXMDgQ2JyjtHXRoBAifGEy6M4WrRYTUIhxJyDdPDwi29NVAmaEVbz5fgFJ7pCHc7eLheVKuUS4wBx3BBoLibX/JHA8+BVJe0HeqcSX1Yy9mn9o6ujgNwXhOv5PuWpGMsdiBzWf6ZvHUjjmEeTpTgOk/nv+CzHTOvem3+J3uA+KWekxsf2Rm5XLxerjO0+sMc0g2ymN0/BdTmbaWUBVkhpGt54d/mryxdLZ55fB/0hU1bEKbahCvo4PN7R8lhp7QfBFpTKk4bx+eahRw4GiJDR4rGaewu6gFcYFmgT6KLmOAWUBNtA7ifFdUpRebrzD1CZG8cN6uZTKAKauHzN8NQk+IMtIFibSdBKdVwWtN7Hd70up74Fr3g5Y8fFdGJaOfK9gFGmWQXtuABFjwuOVlbBLg4HtazNx4DlyVr33ykZou0i5juVpwLCAQ4g8vcZW1TsaLtUeP2m6wjMYkzAjhPA74i0hVYPazKpLDZw3ZgQTezZ1NtFKps+oSYGYG+awM75HM3QOH2C9lVrnt7LZMyDc2Gl96inPl0dbjj4XezKfpDA0aLuImN4BkmEidhzTYGnVogjnN/VOenodNN4MQ6o0nUWaHeNmlWV9nVHtzhpMjOe6MxPqo+ots6vSKKRltmn+0/jPuCv2Of6xWPJgGvAcL71Rs42ceL3e9FdHqRNWq6DHWZZ3WYDHolx9sTN1/o2axwrNy5Q0Og6gz1Y0ECN6ltKXEN7JBdod2QSTMGNRp3KFZhhx0iHDUz2RBBNyLEXnvVTBmfJMgNHm694tb43VTnBHVXVHkutltbSRrdaCnhxVoxUbLCN+rhuy/Zvv196UYbB9uCRDnanTWYPom+2cb1TAGxnjsAhxByxqG3iSLqsGSkZtpqYGrnpHrKU3vLYmBmI38HrS1+kxq0M+HFx7QPtM49nf36d6TUMfTZTzsDQGwx9ICwzWLHDnBjf3oWrgjT/rOCJLB/aU9TT4tcPrM/1Wp32BrOgtasabxX9jWm5xOYySXC9yN4POyaPpZnS8yAeyPqjmQdT3pF0f6Q0H0xctcDen2nOk3JbqSPcg9sbezvcx1mCxDajQZIEZrS1wO4+RWmxTekaXFbR+q0E84J8uKBbUJ3Hx/MpVg+kQfh3tLTnawjvA7M98EX+aRYzpPRfh+raXdYBcQbaz2tDqjlQV+m16yOQ1v+PeVh+kmJD65gyAALfePvS9tEvBGZxcQSL2G4zN5u2FQCpZJaoriW7JyuUcy5QOk+wUNm1QZLbnnoOCOpYR31gfKycsVgaFezgE7cH+75K0NjlzTUNVnVE8FtgKhWC9DydxRpwgn7J5aKXVZdR4hAFNEDhfmiCGkab4IVbmBRBO78/kIA4Ug0yDHerDiGjUhVkwq/o83vPJao2FnmJfnNjb3qD6Ljobb9DPdeyn9GjT5KWUj7XoVVOlRNwTdldLDZTN/GERUr2v7gfgoFx0uPRRI8VgySXR51g3T3xbwhC4vEAAwT5lGOojh6D8En2w0tbHHSOKYwwnTPEmBTETLnHWT2XU2xA/ekzG5aCk7LQdyon/AFiukWP/rbrT2GAX0Bkn1K1uPfFCrypH3QuTI/kej6dfEwmzB+r8XH1KZU6baFPrmtl2pgSSSOA1sd6S7Nxw6oTO/3lNq+1qFSiabw8QBEOIzRwOSB4lZjVNiZdpDalj89AOFJxcRBho8AZPZ1SrB7dAeaTqYLvaJubWGsbojTcrcF0mw9OiGgVhu7WQnSNzpKXU69OnWzis5wcQ4NcBDSOYPZVqRzOxviNrsYJc1kcQ468DayCoY4EwxgJiXEGSG6jWM2o4KnG4tuJdlaCHAXkNdbTXRwvz0RVHD02kkDtRBJJFrTAiBYo4N9C+9CCaltmdwlVzjiAzMcxDg0RLoeT4GJumPRzaPV1HVGPcH6uY6Cyo0xInUEGRvvBRmBwDKbi5rIMa5p3H97+JA47BZKxez6wMjcDJk+MSnca2SjmUtENp0sz3VaeVuY5srLAd3P38tEJTxIdbQ9+qlW2z1fsRmiCQBbf4md/JKm1dTedUdlE2naH1Go9oIabERb88hdIMbRyPInW/cmWE2nmAB146E98ar3HUA8A7x3aaws6NbbOwu0XNptAN3WJN7ST7o8lHMhsNUDzERkHhYfgrQ5RmXxdFkrlDMuSFbP0exSaVRTdKm42VTjCaAkooqqlAAV0INKKrdD3SiCAQvGjcVBpi35haYUVcPGlx7lzeUIrPxSvFY5onIJO87vxKdRbElNR7JurNJu4SOYELusb9oeYSa69hX4I5/eY5biWfab5qX0xn2m+BSWF6EcEHvSGztqN4+QJ/Bc7FNdES3jImfLRLAphy3gjHlkNRQm7XtngD8Eg2+4wd0XjnJb8irsTUhpPIpZtXHThg9x/u3tJO7Loe/5pZKiuOfI+Yvw7KtR9Zzy28saWPdnaJy3FmiABdONpdIs1Co2B2mx8Ugp1HGj2jJa3LPENsChcRXOQjl8152S+Wj2PT0ouxjguiLzQpvbXwxLmglprNa5s3g5t6jU6NVgcrXUnu4Mq03EeRU8ISKbe4KT0+iCbFuK2DWaJLRA1IeyB3mbJXXDgYkeYPuKntitUNQjKS1oBBAJ1AEk95hBtY4xAVFBNEZZGmN9gVD1hmN3PU7/ACWirUTAy3EQTcHQCbW3LKbLpva+Y7JBBNvD1WqpVoa2dYE/nwVY/iOTK/lcl2VuHP8AD2v8xHkqKpmSb2OvxRR0Jgd5UH23fn8j1W0yfJLSQmxGEzB8BsQHMNrPHZLe4iD4pQame8XMWA3xBMc9fFaDbOJcKTg32jYd2/xj3rNOqFjWxYodFcbdbLTj4s0SeJi3cB8UyfXJF7xAn0HuQuGxAqAEgEjXlwib+qtdWO63db11UW6OuKvZ5V7MiIcdRvA58zb8lDl6k4Kp+GnWfNZ2NdIgcaOK5S/o8c1yKQvJn6Lo1kYKkhIqNaDF49yZUXb0xEZtKIp1YQNEyiQ2yDQ1RrMJbaztxVWHq7kQCjoDOVC6TmJLue7uGgXjUy2vhtHDuPwS1o3aLshK0cM4cWRqUt48VwarWncohsdycQrhehqnC7Kgw8AUgF6GqYagBftV8U44n8VhOl+Pd9HbQH945wmdAMjjH3fVbTbdS7Rwuvn3Se+IpXtkcR3yJ9IUcrqJ04FckKjQ7OUWtAQNLBOc4Zx2RzsTuTWF5lXAeouqJsXtUryF44SgygKtXh5a2RLADG8F1gfuk+CB2lTLAHN73NI1Gsh3ddHVsKcwc3UWImJGuu4/NUYum90tyw02zEiQNNxuYPJVjIjKLsuYBAjSLeN0R9LsLaADUcIVAECB3KJSqTXRsscZdnrsQRNhB5nv+fmVH6c4aR6qLgqnNTc2J7MPwrr1yRLjMCyT4pth+e5NMS2GlCspSCfDvH5KZPVmOPhC+jULTI8U1pkESN6V1qeUx5HiNytwWJymDofTmhq9hF1pjLKpZV7K4FTLHmVcvV6g0+3UUVg965cnZzDClqiWrlyDSTdUYF6uQwBsd7BSR/tBcuTxO70/1Z6wW8Vx1P54LlyrDsz1iXtkly5crngEwvVy5AGc2+e2e5fOtsO/rndSbHKbmPFcuUM31Oz0/aPXLmrly4D0iwqLly5BjOYFU/evFyYVlJUHLlyAKyoOXLlqFBcf7PiFDCex4lcuT/xE/kBY8dlve5ArlydE5DfBn9WO5XU9AuXKRZE1y5cg0//Z">
            <a:extLst>
              <a:ext uri="{FF2B5EF4-FFF2-40B4-BE49-F238E27FC236}">
                <a16:creationId xmlns:a16="http://schemas.microsoft.com/office/drawing/2014/main" id="{F4FF8548-E3F3-4EC8-96DF-AF61F34229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893763"/>
            <a:ext cx="2466975" cy="184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sp>
        <p:nvSpPr>
          <p:cNvPr id="107526" name="AutoShape 12" descr="data:image/jpeg;base64,/9j/4AAQSkZJRgABAQAAAQABAAD/2wCEAAkGBhQSEBQUEhQVFBUWGBcXFBYVGBcXFRUVFxgWFBQYFRgXHCYeFxokGhQUHy8gIycpLCwsFR4xNTAqNSYsLCkBCQoKDgwOGg8PGikcHyQsLCwpLCksKSksLCksKSwsLCksLCwsLCwsLCwsLCksKSksLCkpLCksKSwpKSwpKSkpLP/AABEIAMIBAwMBIgACEQEDEQH/xAAcAAACAwEBAQEAAAAAAAAAAAAEBQIDBgABBwj/xABLEAABAwIDBAcEBgYHBgcAAAABAAIRAyEEEjEFQVFhBhMicYGRoTKxwdEUQlKS4fAHI1NicoIVJDNDstLxJXODk6LTFjQ1o7PC4v/EABoBAAMBAQEBAAAAAAAAAAAAAAACAwEEBQb/xAAmEQACAgICAQUAAwEBAAAAAAAAAQIRAyESMUEEEyIyUUJhgZFS/9oADAMBAAIRAxEAPwD4k08fzwT3ozauQd7D6EJQcI7gmfR1rhiGZgYhw9CsAfYZobiak6FjnR/C0u396YYKnBbN7hL9qWOYaiQebXA/IqzCbTALZObtG7dAAYE991gyGH9LFhqggS0nLJ1lwAA85R2zNpitUe1o7LAJPFx18LFLcVs1tZ1UnNma4tlsW+ySPTwUdg7Le19jImezZpgQC4+sJYTxpNTe/BTOnzXBa8mqYxWBgXMarQ1aKQyKbaYUsqsYxYBWKakKauDFIU0AUikpdUrxTUhTQAOKS96pEikveqRRoL1S7qkV1S96pFGAnVLzqkWaaiaaAEGIp9t3efkqTTRlRl3d7veVWaaw0FNNRNNFGmoFi0AUsUSxEOYoFqABjTVbqaJc1VuagAV9NUuYi3NVTmIMA3MVTmItzVU5i0wFNNcri1cgAaliG78p7svzV9OtTkGADusJ9FlmUX/ZZ5BWGk8mS1h7wi6M0Mdq4/tCnMiSZiIkaBLKZP1ZmTY6EWhHbOpkVabntZlDhNrATBtHBc+jLzDWxmOUieNoTcmlVGJfK0zbbB2MaAdmcHZo3cAfmm1GkGiAISDCbaq9gFrYMCSTPfZE4nbL6bWmGkkm2lhvt3jzXLPPCE1B9s6GpT+THrGq4NWXZ0pf+zb94/JEN6Uu/ZN+8f8AKqe4jPbkaENVrGLOU+lLv2Xk7/8AKIHS0AEmk6wJs4aAE/BHuRD25GgaxWNprHt/SbR/Y1PNnzRdH9IVJwB6qpBMas10+0nsSmagU1MU1lWfpGw5+pV8m/5kxwvTClUbmaypEkTDdRBP1uY81nJLs3ix3kVeGrMqNDqbg5pmHNMgwSDfvBWJ6VbWrV6jKTM1PDETWcCGvc364JBMNiNNZurti4h7WAU3dUwEhjS15GW4BygRfmttVZlO6o23VqIp6rP/AE+t+2H/ACnf5VJu0a37Vv8Ay6n/AG0ckHF/g+NNedWkh2hX+3T+7U/7ardtfEDew+B+LQi0FP8ACLXy5wjS/fJKp2pixSo1KghxY0uyzExuQlDEVC+cjgTAJ7MCJ14aqO09kPqUaoAeYac57IaATEkzzQgeg7D1Q9jXjRwBHiJXrmpHs2gTSpjMQMuUybAjTTjC82cXvrCn2gCTDg62k3Ezu4LL3QdjhzVBzUa3ZbxFwQN5mT+bL12z3fmfkmoy0LXNVTmpgcIb8u/chaIFSchmNbOGuntAIo27BHNVTmpg7AuVTsE7kijLQue1VuYj34NyDNRv2h5hAFBYuVhe3iPMLxFhRmsO4SdytdHCfzZLW7MG559Fa3Zx/aHy/FHJGcJDqmBlbv8A9CoNpXFksbgnA/2h8vxVtSjUY1zussATF9149pHJBwkvA/2dSBNyQQRF+/j3BW0KXW1CHu0Bg23H8SUu6/Jldz9DqiGGbrnlBak0dMXtovxuFDKjmgyB/qiamzi1mYkfV/6hKFruBcSNFP6eMuUkzPgA0filSTso20kSo42k2zmvnfBEHusr8BUa+q0tBAmIMHck2Id2ymewj22/xfBTUnZ6Wb0+OODnHujQjBMOrW+LW/JSGz6f2Gfdb8kSApAK/M+e9l/+mBf0XSP91TP8jfkqsbhmsDA1rWjtGGgATbcE0hA7U+p4/BZKVorhxuM07sBqjsv506o86bviAiqR0VVNkkDjb73Z+K7CvlrTxaD6BLfxR118mMKZRdMhAMeiWvsmTBoJa8KGpA4mPNUdbbVToVwHtJMAOaSeABBPotsWjf8ASPAUWUHOgNMwCGtJzGwFxYTqdVgTROQxIDsxmdW025rjv9y1G1OneEr0nU2vDnGck5CJiQRD58QFlNp40Na1rSBlpm8AiXl3EjUQPELokcURfhaIZWgiW5mkidRIPhCYYHZdNoY8AZwYcQXe1lJP1o32toQd6UMxwLydLE8/ZtpzjyTuhiqfWBjHgxBcIcMou0agaEgdzh9lZFBJmC/SUT9MYA5wHUg2JH138FleqP7R/wB4radO6GbaAAvFBv8A8j0mdssxMBVoQRupG/6x/wB8qBz/ALV/33I/EUY3BBP7gigHvQOq84stL3OHVuMFxImW8Ub0orPGIcGmpo32S6NLzCC6AN/rx/3T/wDE1FdMaX9aP8Ld07uSVGgOCxtU1mAl4GYT2nx3GShvpR4n8+KswLf19Oftt3GdUOWpJorCTdtkvph4+hXijC5JRQFabK1jOSvdh2NAkyd8XHorqPavkJAERMExwCbiKDNpDgEU1k0n66Hefspy7F4Tqw0syEMJm7nuqOIjTQACAOZMpXhyDnyzECJ1uFko8Rou/BOm2WsN4AaZnkjWILByaNP+Fs+iLY2IHyUpO1Q8F8rLXIalSO65Os6D56lXVgSCBwt4q3DU4aAdQLpYy4plJR5NAuIomRqbD0sjtkvLHTGhBg2lWsU8yj5s73nvF7dDhu2xvYfAqxu2x9g+YSYuspBy2zj9uI6bttv2XenzQ+MxoqFsAiJ15pdTer2lFgsaTsKoOhzTwc0+TgVVhRDQOAj7py/BcTa3BU4PE5wXRllzzGsS9xid6b+IfyDw9XNqWQQerQ9YmNQRnshdpV8tKqeFN58mkqYegNu1P6vW/gcPMR8U0XtCy+rNfW2lUbgm0g7stp0GxA1ygxJvqzilG33GnAJEOFODBjssaSLW18pRO26uSi7kaQ8m1AJWVxO1HVHZqjnPIs3MYAEgdkaAW3Bdb8nnrwXmuHZrB0NJLYEOFhBvecy0GF2dR61vV4enSd2hLWtEjK6Qcp0OhWcoNlwg2cQItftD4+5bHAM/XN/m/wAJWKX4DRkNvUnHaEuBj6O0An60VHT4iYPMFTq4fsJl0gd1uMqYeO02mytSI1JMioznma1pH7zBxSWvhQWSHFdUOibM7tGjc/NJqzbppj6cE3S6pTNuaWRg7/R9/wCfP+5f72rcbS2FSqPzOaS42NzEAcNOAWI/R5/6h/wX+9q1e19vvp13Ux1YAi73Rq0H4pE6Y3grpdGaM5spBYREOMFzbnwn3LCuad4I7wQtm7pE/jS8HTHOFlcW+d8ySUs3ZbClTAoXL0tXKQ5e2j2w13GLa6kfJNHYNobADgQJ096WVC/NmnnuRbcfViM4PgEyki2mVYfDio8gkjfIE8N3miGYMM0eXbriNN/w8ENQqVGvzNEGIuJ4or6XUee3HGwjSw95Sya4jOmyrZf9k0cJHkSEWTr+dyE2b7Lhwe8f9RPxV1WuAOZJAHEwFFrbFj0gglRfj2N3yeAulr673Wc0kcBmHu18V51FpAIjUEX8OKOAymug121juaPH5KP095HyCBpPgg6wdDon1CuC2QlaoomAipVP2/z4LvpNQGJdP55JnK5xMGNYMd+5KbYg/paqHEtdMmwIERpYeBTPZ+3XO9tkRvad/cfmkDaT22e2COMNJ32Ojj6+St2ZBzOM2s0byTx5AD1XTOEeJx45y50zYUdoNdobxobH1XuzzDSODn+jiPgkOFJc9rdznAXuLkA2KIw20jqN5Jg6dol3eNVDj8Tq/kPg66tzpdhsYHGNDw+XHwRD64aJOimOX50Dtl00XDjlb957W/FSp45rjAN40uobTMtYONWiP/camh9kJk+jNTttmajUHF7fQOSWhhDkDQALy4nV2kNPBoIm3yWhcwObDgCC64IkHsjd4pNtij1VIvpFpBdlDQ4TTsZhg17rRmC7Nt6PO6WzvoQZWpy4HtDeDcNcQBHd6LQ7N/tm9zvcvmL2C7oPWEkzBzC/FbzoZn/V9Y7MSxxE+0BbUzexCtPAsaTvf4Shmc30Z/pVizT2tUcDBFGjB4GSQQo7WxALBVYIZUmQNGVB/aM5C4cOTo3IHp47/ala/wDd0R/0z8VTsLENdmoVXBrKos6fYqt/s38tS08nFUjpWY3sT4x4JS95gyrmuLmg8VQ+mUz4mJMffo8P+0P+E/3tTXpTP0t8CRDd8fVbuhK/0dt/2iP9y/3tTPpVUcMZUgNIhliY+qNLgKDi5Wol8c1jdsUPvq0+nzVmCqMHtsceBgT6FSYTBzMIG4h2vda6i6rTIsXg9w+UKbjOL3Rf3o5Fqwz6TQ+y/wC7+K5LevZxqeTF4jm/6J+2v7AurB1avW4Zv2fIq5gCmGqFl0kD/RG8HeZV9ChlNs3cZvu3q1rU+2RsyAHvtPsg698JoJzdC5JLGrYLsrZGXN1gu5xcBuEgWMb7FOaeGaPqjlZSqN7TQAdZ8B+QierXYoJHmyyN9sg1qtZTm0Ty19F7ToSQNZIA8U/2dhg1scySeJSzlxQQjyM+cGN7R3QPkh6uy2mSGN7oifl4Lzbe0XVa7qbDDKchxFsxAl1+A4ckqpVHNMMqEeZb4zYqPvLyjpXp51aY3w+yKWob7/iVY7Y9M7j4Fw+Ku6PE1mPc4FmUgEx2HOiezvBiJHMXMpoMDFybATzVOUKJNZU+3/0RO2BTIg5vvFC/+D6MkjOJM2Ij1C02IoEAeyN0AX9UFjH1Qwik4ZjYF2jZN3RvIkmN5WJJrSVG85Re5OzN4rZtGnBY+XSQ0Z2a6OOn1dT3K2p0PA9ioRH2gD7oVp6DURmLXEdhoEm7nE/rXPt9ncOK0OYbhOvd5rKi9UU9zIt8jF4jo/WZoM4/dmfLUeCuODrGjDqb80xpcgGx9y1bnO4gcgJ9T8krq0OrM1sS8F0kMGWw3WDb96hkx8dnTizueuzOYKkW1oc0ghp1sdQjMW/t0BxrU/Ql3wTujUbUkh4qjgRDh4/huSnaGEIrYciS3rZnhDH2PipwVyTK5J/Fpmtpu7I/m9A0LN7bxgzNcOy3VtteYG+fWE2d+shv1RmzfvGR2e7SfJZfaOKbiMSJP6qmSwxvAjhuJzeAXQjjYNidtU4gSTzgX80+6H9J8zzNOXU6Ra1rTZ1xYToTAHgha1KmXtDAIJaAAIjTkmz8HJdkPVuD/aaBplba0e9baM2LdpMo4nEurVsHjA54aDeGANbA+qCLDik+O2NSa17qVPEBwmG1YyGQRYCHEiZBki11pqxrMy/r3umZ9oaCft9yAxW3K4cQzEHswXg5iWiJn2r7tyqnYjVCtmyMO+jhzVc7DubRAOTKTUOctDu2dYuY0XDothnDs4nEHmWUo85Wg2RUdkLut6oCnTJLjlkE1CXGRuJI75XtTahE5sZSgcHZj5QtVeTLfgV9Gti08LiOuNZ1TsOaB1YBuReQ88OCH6X1Q6o+oGF4IblzZhECHGAbi3qjH9I3HNkLXgaOLQJtO9s62VDOkVZ+jKRF/aA3fydyaLS8Cu/0zmxasvyxawsSRBIbEE63t3JhUwjGzJvA1I3jN8fRHP29UEzSoiN+VtzxENSkhRyzV77OnDB1/RRWaMxjSbdy5SIXLns6KKgTw9VaCeHqobij9mYI1XgDSxcRuHzWpXpCuVbYRsbCF7pjTSdO/wDBaTKGaySdOJPAKOz6Aay2+bcIsFZhaZLi47iQO4Wsu6EFFUeZlyOcrLKFAiSfaOvLkOQVzBuUlZSAJjj5pmTSJYSl2uQk93BH4fFEgBtp3m1uQ+JhWfQM0AdlusASSf3idUSNjDUOIPO/IzK5pfN7OqEeKEjeixZmLXB5cTZxLQZMnM0A5vEojBbMqQ5rXsY2x7LGz3OBmYRtXAPa6WPfyE9mw/NkM8vbWEBxJIDgD2mkxBje02mNEjgVU2Q2Jg6uHJp1cuVzy5pEQ4uygbrGW+6E4xeEl0ZhES4c9355JDtjD13uzTZulwIBINuN/FCbPxlejUzPBeS10NkkF2jcx0byJSKMuqByT3YdjKxzZYuLyQYvv593uQb6Wbe538xA8MvwVuJ206uWueABuAm/fOoVr2n5Abl0xi+jmlJJ2hdgdmuZbrDA9kX4z2sxM8B4JjgsMXDKwXFi0WA7uAghRDCvGh7XF1Nwa4iLiQe/zKbhW0Kp39gulgv1b3uIbk+1IFtfgsThsM/FVarmgvdqYiWsBAYLmGgcOMozbdeqA4PeSw1Zc2TBzA3vc3GlxoveiW1WUM7qgdlfplA0DnSLkWXPNpv5HbhTS+GwPG7MdhcTBeCcgLTpq4g7zaxCd0KoqU8/EdoDiLTyIsZvaEm2ztRuJxLngGBTY24AM5nukQTGo3oXA1nNxLACCC1wcDvBLYnyNx8VJVyqJeXLjcjVUx2A1tobHcSTf4rJdGaLO1SqCKoecwNjAbAg8nA/eWqw1Vs3cMxi0kzGutz3/gSv27sUPBqN7NSwDhoe02M0cI11VU/BztBNHZjGuDhJI0k/BFaH+K+lrQDfySR20y00qNSpkeWg1HW/lAOgmdeXFMNvdJHMw4oZWgmSHtPaDB7RIOjjMTOpPBCVsHohitpU+sYwukzBABcbxaGg35J3sjoLSZiPpNQEvN20zo06S8bzG7QR5Q6D7DosotxAh9Vw13UzvY0bjxOpngVp21Z181VJCdizpP0YpYukWkBrwSWPFiHHWSNQYE+a+ObQwL6NR1N4ILTBB9D3L7w14CSdIujtLEw57QXCwO+OE7uRTWY1Z8kwONyQ06cRqJ96fdS5swInXn3p/wD+CqDYcNx0gWPOZRX9Fs/e80f2ha/TDYtpAAPE/n1Qjl9FqbBYRBJI8FkekmxxQe3LOVwtO4jUe5c84P7HXimq4iWFy9XKJc9wWCdVeGsEnfyHErb4HZppMDQHCBcgC53kq7YuxW0WACS4+0eJ+Sc028CfgF2QXA8/K+evAj6lwnLedQRHeQdy9aHNBmm6xPswZmDZaNoHCVPqwNYTPKR9oz+x3Pqk56dSkAf7wAZhf2YPLwWowuEA0gc9T5qNEtHM8USx/BTlJyKRgokxShSzjefNeX5+fyVlOmEg5xAIm3mg3YKCXU9b23cLymQpBRay8/kjgUJtAZhmIDKjmVA4OcbAggG+oOhXuIotdDw6JbZus6x7082tSpVKZbUtFwd7TuKUMwZDLFriIgkWtqng3/hkmu/InrYch5BEaacNflorsJSN5BHejqomDO7gBxiyspYVxMAEnuVIpXZCdrXgHdSUA2E1Gx6nADvKCr4VzTDoHf8A6KpKmjOdKYykmYyEkgTBZDm+ojuJWepYgmmA7USByElw/wASddMgercBvaRbidyR0x+qbOsfABcXqVR6nobeivCD9ZU/lHoV7hQTjBGopyO/NP8A9VDZ+tT+L3NCu2X/AOceeFNvrnUcf2/wvn+v+mjoAOdcSMkw4AWLjEWFrWPqrOpiILo0ySSDv/i3biqMIctVzTIJa0ib7yTf+YGN0rzatQZCJIOWW8JJgT6qxzeSlge6nnHVgHMRnYXODZMXnhG5IaYdXrkO3m8aBjLgeZHktHj3BtNtMQJ7PcAI+SzO0KVShV6wSA7fzPtN9JVccdNkZvZvNl7Kr4SsBlOSqC5rRcPDWy4gk7heea0nW5gHNNvzKxtbpfisVSZlpsc1jXMDgQ2JyjtHXRoBAifGEy6M4WrRYTUIhxJyDdPDwi29NVAmaEVbz5fgFJ7pCHc7eLheVKuUS4wBx3BBoLibX/JHA8+BVJe0HeqcSX1Yy9mn9o6ujgNwXhOv5PuWpGMsdiBzWf6ZvHUjjmEeTpTgOk/nv+CzHTOvem3+J3uA+KWekxsf2Rm5XLxerjO0+sMc0g2ymN0/BdTmbaWUBVkhpGt54d/mryxdLZ55fB/0hU1bEKbahCvo4PN7R8lhp7QfBFpTKk4bx+eahRw4GiJDR4rGaewu6gFcYFmgT6KLmOAWUBNtA7ifFdUpRebrzD1CZG8cN6uZTKAKauHzN8NQk+IMtIFibSdBKdVwWtN7Hd70up74Fr3g5Y8fFdGJaOfK9gFGmWQXtuABFjwuOVlbBLg4HtazNx4DlyVr33ykZou0i5juVpwLCAQ4g8vcZW1TsaLtUeP2m6wjMYkzAjhPA74i0hVYPazKpLDZw3ZgQTezZ1NtFKps+oSYGYG+awM75HM3QOH2C9lVrnt7LZMyDc2Gl96inPl0dbjj4XezKfpDA0aLuImN4BkmEidhzTYGnVogjnN/VOenodNN4MQ6o0nUWaHeNmlWV9nVHtzhpMjOe6MxPqo+ots6vSKKRltmn+0/jPuCv2Of6xWPJgGvAcL71Rs42ceL3e9FdHqRNWq6DHWZZ3WYDHolx9sTN1/o2axwrNy5Q0Og6gz1Y0ECN6ltKXEN7JBdod2QSTMGNRp3KFZhhx0iHDUz2RBBNyLEXnvVTBmfJMgNHm694tb43VTnBHVXVHkutltbSRrdaCnhxVoxUbLCN+rhuy/Zvv196UYbB9uCRDnanTWYPom+2cb1TAGxnjsAhxByxqG3iSLqsGSkZtpqYGrnpHrKU3vLYmBmI38HrS1+kxq0M+HFx7QPtM49nf36d6TUMfTZTzsDQGwx9ICwzWLHDnBjf3oWrgjT/rOCJLB/aU9TT4tcPrM/1Wp32BrOgtasabxX9jWm5xOYySXC9yN4POyaPpZnS8yAeyPqjmQdT3pF0f6Q0H0xctcDen2nOk3JbqSPcg9sbezvcx1mCxDajQZIEZrS1wO4+RWmxTekaXFbR+q0E84J8uKBbUJ3Hx/MpVg+kQfh3tLTnawjvA7M98EX+aRYzpPRfh+raXdYBcQbaz2tDqjlQV+m16yOQ1v+PeVh+kmJD65gyAALfePvS9tEvBGZxcQSL2G4zN5u2FQCpZJaoriW7JyuUcy5QOk+wUNm1QZLbnnoOCOpYR31gfKycsVgaFezgE7cH+75K0NjlzTUNVnVE8FtgKhWC9DydxRpwgn7J5aKXVZdR4hAFNEDhfmiCGkab4IVbmBRBO78/kIA4Ug0yDHerDiGjUhVkwq/o83vPJao2FnmJfnNjb3qD6Ljobb9DPdeyn9GjT5KWUj7XoVVOlRNwTdldLDZTN/GERUr2v7gfgoFx0uPRRI8VgySXR51g3T3xbwhC4vEAAwT5lGOojh6D8En2w0tbHHSOKYwwnTPEmBTETLnHWT2XU2xA/ekzG5aCk7LQdyon/AFiukWP/rbrT2GAX0Bkn1K1uPfFCrypH3QuTI/kej6dfEwmzB+r8XH1KZU6baFPrmtl2pgSSSOA1sd6S7Nxw6oTO/3lNq+1qFSiabw8QBEOIzRwOSB4lZjVNiZdpDalj89AOFJxcRBho8AZPZ1SrB7dAeaTqYLvaJubWGsbojTcrcF0mw9OiGgVhu7WQnSNzpKXU69OnWzis5wcQ4NcBDSOYPZVqRzOxviNrsYJc1kcQ468DayCoY4EwxgJiXEGSG6jWM2o4KnG4tuJdlaCHAXkNdbTXRwvz0RVHD02kkDtRBJJFrTAiBYo4N9C+9CCaltmdwlVzjiAzMcxDg0RLoeT4GJumPRzaPV1HVGPcH6uY6Cyo0xInUEGRvvBRmBwDKbi5rIMa5p3H97+JA47BZKxez6wMjcDJk+MSnca2SjmUtENp0sz3VaeVuY5srLAd3P38tEJTxIdbQ9+qlW2z1fsRmiCQBbf4md/JKm1dTedUdlE2naH1Go9oIabERb88hdIMbRyPInW/cmWE2nmAB146E98ar3HUA8A7x3aaws6NbbOwu0XNptAN3WJN7ST7o8lHMhsNUDzERkHhYfgrQ5RmXxdFkrlDMuSFbP0exSaVRTdKm42VTjCaAkooqqlAAV0INKKrdD3SiCAQvGjcVBpi35haYUVcPGlx7lzeUIrPxSvFY5onIJO87vxKdRbElNR7JurNJu4SOYELusb9oeYSa69hX4I5/eY5biWfab5qX0xn2m+BSWF6EcEHvSGztqN4+QJ/Bc7FNdES3jImfLRLAphy3gjHlkNRQm7XtngD8Eg2+4wd0XjnJb8irsTUhpPIpZtXHThg9x/u3tJO7Loe/5pZKiuOfI+Yvw7KtR9Zzy28saWPdnaJy3FmiABdONpdIs1Co2B2mx8Ugp1HGj2jJa3LPENsChcRXOQjl8152S+Wj2PT0ouxjguiLzQpvbXwxLmglprNa5s3g5t6jU6NVgcrXUnu4Mq03EeRU8ISKbe4KT0+iCbFuK2DWaJLRA1IeyB3mbJXXDgYkeYPuKntitUNQjKS1oBBAJ1AEk95hBtY4xAVFBNEZZGmN9gVD1hmN3PU7/ACWirUTAy3EQTcHQCbW3LKbLpva+Y7JBBNvD1WqpVoa2dYE/nwVY/iOTK/lcl2VuHP8AD2v8xHkqKpmSb2OvxRR0Jgd5UH23fn8j1W0yfJLSQmxGEzB8BsQHMNrPHZLe4iD4pQame8XMWA3xBMc9fFaDbOJcKTg32jYd2/xj3rNOqFjWxYodFcbdbLTj4s0SeJi3cB8UyfXJF7xAn0HuQuGxAqAEgEjXlwib+qtdWO63db11UW6OuKvZ5V7MiIcdRvA58zb8lDl6k4Kp+GnWfNZ2NdIgcaOK5S/o8c1yKQvJn6Lo1kYKkhIqNaDF49yZUXb0xEZtKIp1YQNEyiQ2yDQ1RrMJbaztxVWHq7kQCjoDOVC6TmJLue7uGgXjUy2vhtHDuPwS1o3aLshK0cM4cWRqUt48VwarWncohsdycQrhehqnC7Kgw8AUgF6GqYagBftV8U44n8VhOl+Pd9HbQH945wmdAMjjH3fVbTbdS7Rwuvn3Se+IpXtkcR3yJ9IUcrqJ04FckKjQ7OUWtAQNLBOc4Zx2RzsTuTWF5lXAeouqJsXtUryF44SgygKtXh5a2RLADG8F1gfuk+CB2lTLAHN73NI1Gsh3ddHVsKcwc3UWImJGuu4/NUYum90tyw02zEiQNNxuYPJVjIjKLsuYBAjSLeN0R9LsLaADUcIVAECB3KJSqTXRsscZdnrsQRNhB5nv+fmVH6c4aR6qLgqnNTc2J7MPwrr1yRLjMCyT4pth+e5NMS2GlCspSCfDvH5KZPVmOPhC+jULTI8U1pkESN6V1qeUx5HiNytwWJymDofTmhq9hF1pjLKpZV7K4FTLHmVcvV6g0+3UUVg965cnZzDClqiWrlyDSTdUYF6uQwBsd7BSR/tBcuTxO70/1Z6wW8Vx1P54LlyrDsz1iXtkly5crngEwvVy5AGc2+e2e5fOtsO/rndSbHKbmPFcuUM31Oz0/aPXLmrly4D0iwqLly5BjOYFU/evFyYVlJUHLlyAKyoOXLlqFBcf7PiFDCex4lcuT/xE/kBY8dlve5ArlydE5DfBn9WO5XU9AuXKRZE1y5cg0//Z">
            <a:extLst>
              <a:ext uri="{FF2B5EF4-FFF2-40B4-BE49-F238E27FC236}">
                <a16:creationId xmlns:a16="http://schemas.microsoft.com/office/drawing/2014/main" id="{140E89CD-DE35-4EB8-BF51-38D0B4FD07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893763"/>
            <a:ext cx="2466975" cy="184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107527" name="圖片 8" descr="substation 2.gif">
            <a:extLst>
              <a:ext uri="{FF2B5EF4-FFF2-40B4-BE49-F238E27FC236}">
                <a16:creationId xmlns:a16="http://schemas.microsoft.com/office/drawing/2014/main" id="{77CB21A2-262B-4124-8BBE-8770C418C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365625"/>
            <a:ext cx="52578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6A37280B-B9FD-4968-B6E5-861F6C7E96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08050"/>
            <a:ext cx="7772400" cy="51879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zh-TW" altLang="en-US" sz="6600" b="1">
                <a:solidFill>
                  <a:srgbClr val="0000FF"/>
                </a:solidFill>
              </a:rPr>
              <a:t>正確知識的重要性</a:t>
            </a:r>
            <a:r>
              <a:rPr lang="en-US" altLang="zh-TW" sz="6600" b="1">
                <a:solidFill>
                  <a:srgbClr val="0000FF"/>
                </a:solidFill>
              </a:rPr>
              <a:t>-4</a:t>
            </a:r>
            <a:r>
              <a:rPr lang="zh-TW" altLang="en-US" sz="4400" b="1">
                <a:solidFill>
                  <a:srgbClr val="FF00FF"/>
                </a:solidFill>
              </a:rPr>
              <a:t>應支持新變電所</a:t>
            </a:r>
            <a:endParaRPr lang="en-US" altLang="zh-TW" sz="4400" b="1">
              <a:solidFill>
                <a:srgbClr val="FF00FF"/>
              </a:solidFill>
            </a:endParaRPr>
          </a:p>
          <a:p>
            <a:pPr algn="ctr" eaLnBrk="1" hangingPunct="1">
              <a:buFontTx/>
              <a:buNone/>
            </a:pPr>
            <a:r>
              <a:rPr lang="zh-TW" altLang="en-US" sz="2400" b="1">
                <a:solidFill>
                  <a:srgbClr val="009900"/>
                </a:solidFill>
              </a:rPr>
              <a:t>科技進步：電磁場更低、更安全、更美觀、維修更便宜</a:t>
            </a:r>
          </a:p>
        </p:txBody>
      </p:sp>
      <p:pic>
        <p:nvPicPr>
          <p:cNvPr id="108547" name="圖片 3">
            <a:extLst>
              <a:ext uri="{FF2B5EF4-FFF2-40B4-BE49-F238E27FC236}">
                <a16:creationId xmlns:a16="http://schemas.microsoft.com/office/drawing/2014/main" id="{520CCDCF-C886-49A5-8053-34DE7E23E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090988"/>
            <a:ext cx="1296988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圖片 2">
            <a:extLst>
              <a:ext uri="{FF2B5EF4-FFF2-40B4-BE49-F238E27FC236}">
                <a16:creationId xmlns:a16="http://schemas.microsoft.com/office/drawing/2014/main" id="{8F7A88F8-3F3C-4202-8BE2-73A1788F3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076700"/>
            <a:ext cx="2592387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>
            <a:extLst>
              <a:ext uri="{FF2B5EF4-FFF2-40B4-BE49-F238E27FC236}">
                <a16:creationId xmlns:a16="http://schemas.microsoft.com/office/drawing/2014/main" id="{BEE79689-A923-4D6D-875A-54577A3F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科學本質</a:t>
            </a:r>
            <a:endParaRPr lang="zh-TW" altLang="en-US" sz="8800" b="1">
              <a:solidFill>
                <a:srgbClr val="FF00FF"/>
              </a:solidFill>
            </a:endParaRPr>
          </a:p>
        </p:txBody>
      </p:sp>
      <p:sp>
        <p:nvSpPr>
          <p:cNvPr id="110595" name="內容版面配置區 2">
            <a:extLst>
              <a:ext uri="{FF2B5EF4-FFF2-40B4-BE49-F238E27FC236}">
                <a16:creationId xmlns:a16="http://schemas.microsoft.com/office/drawing/2014/main" id="{CB5ED590-A551-4B2B-BB61-6ABC64DF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可證明有風險，但不能證明無風險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無證據證明電磁波對人體健康有害，但卻無法證明「電磁波對人體健康無害」</a:t>
            </a:r>
          </a:p>
        </p:txBody>
      </p:sp>
      <p:pic>
        <p:nvPicPr>
          <p:cNvPr id="110596" name="Picture 5" descr="ãscience proofãçåçæå°çµæ">
            <a:extLst>
              <a:ext uri="{FF2B5EF4-FFF2-40B4-BE49-F238E27FC236}">
                <a16:creationId xmlns:a16="http://schemas.microsoft.com/office/drawing/2014/main" id="{84D393B7-3BDE-4F28-9841-D3996C534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878263"/>
            <a:ext cx="1871663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7" name="Picture 7" descr="ãscienceãçåçæå°çµæ">
            <a:extLst>
              <a:ext uri="{FF2B5EF4-FFF2-40B4-BE49-F238E27FC236}">
                <a16:creationId xmlns:a16="http://schemas.microsoft.com/office/drawing/2014/main" id="{ED986A91-D664-46A2-953F-BDF7787E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878263"/>
            <a:ext cx="3341687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>
            <a:extLst>
              <a:ext uri="{FF2B5EF4-FFF2-40B4-BE49-F238E27FC236}">
                <a16:creationId xmlns:a16="http://schemas.microsoft.com/office/drawing/2014/main" id="{FA964E6A-3348-4928-8D69-EF44F979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0000FF"/>
                </a:solidFill>
              </a:rPr>
              <a:t>證明「絕對無害」？</a:t>
            </a:r>
          </a:p>
        </p:txBody>
      </p:sp>
      <p:sp>
        <p:nvSpPr>
          <p:cNvPr id="111619" name="內容版面配置區 2">
            <a:extLst>
              <a:ext uri="{FF2B5EF4-FFF2-40B4-BE49-F238E27FC236}">
                <a16:creationId xmlns:a16="http://schemas.microsoft.com/office/drawing/2014/main" id="{4755AA7D-7E7C-40AF-9EBA-F4AC9A516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「</a:t>
            </a:r>
            <a:r>
              <a:rPr lang="zh-TW" altLang="zh-TW" b="1">
                <a:solidFill>
                  <a:srgbClr val="009900"/>
                </a:solidFill>
              </a:rPr>
              <a:t>至今沒有證據顯示有害</a:t>
            </a:r>
            <a:r>
              <a:rPr lang="zh-TW" altLang="en-US" b="1">
                <a:solidFill>
                  <a:srgbClr val="009900"/>
                </a:solidFill>
              </a:rPr>
              <a:t>」。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不可能證明 </a:t>
            </a:r>
            <a:r>
              <a:rPr lang="en-US" altLang="zh-TW" b="1">
                <a:solidFill>
                  <a:srgbClr val="009900"/>
                </a:solidFill>
              </a:rPr>
              <a:t>negative (null hypothesis)</a:t>
            </a:r>
          </a:p>
        </p:txBody>
      </p:sp>
      <p:pic>
        <p:nvPicPr>
          <p:cNvPr id="111620" name="圖片 1">
            <a:extLst>
              <a:ext uri="{FF2B5EF4-FFF2-40B4-BE49-F238E27FC236}">
                <a16:creationId xmlns:a16="http://schemas.microsoft.com/office/drawing/2014/main" id="{4D8B6EFB-F280-4629-A699-BF8F65F0E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3644900"/>
            <a:ext cx="7229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33495A87-33D5-4505-A4C3-49853970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二十世紀的擔憂</a:t>
            </a:r>
          </a:p>
        </p:txBody>
      </p:sp>
      <p:sp>
        <p:nvSpPr>
          <p:cNvPr id="9219" name="內容版面配置區 2">
            <a:extLst>
              <a:ext uri="{FF2B5EF4-FFF2-40B4-BE49-F238E27FC236}">
                <a16:creationId xmlns:a16="http://schemas.microsoft.com/office/drawing/2014/main" id="{3DE063D6-0DEE-4369-AE41-65F1558E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五十年代：軍用雷達</a:t>
            </a:r>
          </a:p>
          <a:p>
            <a:r>
              <a:rPr lang="zh-TW" altLang="zh-TW" b="1">
                <a:solidFill>
                  <a:srgbClr val="009900"/>
                </a:solidFill>
              </a:rPr>
              <a:t>六十年代：廣播和電視台</a:t>
            </a:r>
          </a:p>
          <a:p>
            <a:r>
              <a:rPr lang="zh-TW" altLang="zh-TW" b="1">
                <a:solidFill>
                  <a:srgbClr val="009900"/>
                </a:solidFill>
              </a:rPr>
              <a:t>七十年代：微波</a:t>
            </a:r>
          </a:p>
          <a:p>
            <a:r>
              <a:rPr lang="zh-TW" altLang="zh-TW" b="1">
                <a:solidFill>
                  <a:srgbClr val="009900"/>
                </a:solidFill>
              </a:rPr>
              <a:t>八十年代：高壓電</a:t>
            </a:r>
          </a:p>
          <a:p>
            <a:r>
              <a:rPr lang="zh-TW" altLang="zh-TW" b="1">
                <a:solidFill>
                  <a:srgbClr val="009900"/>
                </a:solidFill>
              </a:rPr>
              <a:t>九十年代：手機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WiFi </a:t>
            </a:r>
            <a:r>
              <a:rPr lang="zh-TW" altLang="en-US" b="1">
                <a:solidFill>
                  <a:srgbClr val="009900"/>
                </a:solidFill>
              </a:rPr>
              <a:t>、</a:t>
            </a:r>
            <a:r>
              <a:rPr lang="en-US" altLang="zh-TW" b="1">
                <a:solidFill>
                  <a:srgbClr val="009900"/>
                </a:solidFill>
              </a:rPr>
              <a:t>5G…</a:t>
            </a:r>
          </a:p>
        </p:txBody>
      </p:sp>
      <p:pic>
        <p:nvPicPr>
          <p:cNvPr id="9220" name="Picture 4" descr="D:\EY_Documents\Documents\nuclear energy\p.jpg">
            <a:extLst>
              <a:ext uri="{FF2B5EF4-FFF2-40B4-BE49-F238E27FC236}">
                <a16:creationId xmlns:a16="http://schemas.microsoft.com/office/drawing/2014/main" id="{B45D3473-E8B1-4179-BB34-F1EF91B8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429000"/>
            <a:ext cx="3190875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>
            <a:extLst>
              <a:ext uri="{FF2B5EF4-FFF2-40B4-BE49-F238E27FC236}">
                <a16:creationId xmlns:a16="http://schemas.microsoft.com/office/drawing/2014/main" id="{A7AD9B48-E43C-4E1A-89CA-27CFD857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3333FF"/>
                </a:solidFill>
              </a:rPr>
              <a:t>要求絕對證明，只是自暴其短</a:t>
            </a:r>
            <a:endParaRPr lang="zh-TW" altLang="en-US">
              <a:solidFill>
                <a:srgbClr val="3333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C1BDFF-BB4A-4DF8-A5D9-5593D660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科學不能證明某物不致癌，所能說的是，在極多研究後，並沒發現證據</a:t>
            </a:r>
            <a:endParaRPr lang="en-US" altLang="zh-TW" b="1">
              <a:solidFill>
                <a:srgbClr val="009900"/>
              </a:solidFill>
            </a:endParaRPr>
          </a:p>
          <a:p>
            <a:pPr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                                </a:t>
            </a:r>
            <a:r>
              <a:rPr lang="en-US" altLang="zh-TW" sz="2000" b="1"/>
              <a:t>-------</a:t>
            </a:r>
            <a:r>
              <a:rPr lang="zh-TW" altLang="en-US" sz="2000" b="1"/>
              <a:t>美國國家科學院</a:t>
            </a:r>
            <a:r>
              <a:rPr lang="en-US" altLang="zh-TW" sz="2000" b="1"/>
              <a:t>1996</a:t>
            </a:r>
            <a:r>
              <a:rPr lang="zh-TW" altLang="en-US" sz="2000" b="1"/>
              <a:t>年報告</a:t>
            </a:r>
            <a:endParaRPr lang="en-US" altLang="zh-TW" sz="2000" b="1"/>
          </a:p>
        </p:txBody>
      </p:sp>
      <p:pic>
        <p:nvPicPr>
          <p:cNvPr id="112644" name="圖片 3">
            <a:extLst>
              <a:ext uri="{FF2B5EF4-FFF2-40B4-BE49-F238E27FC236}">
                <a16:creationId xmlns:a16="http://schemas.microsoft.com/office/drawing/2014/main" id="{86AA7A1C-D2D1-41C6-87E4-A40B1D270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716338"/>
            <a:ext cx="43275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6D33FBCE-A94F-4FEE-ABA1-9747A7185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772400" cy="46116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sz="4400" b="1">
                <a:solidFill>
                  <a:srgbClr val="3333FF"/>
                </a:solidFill>
              </a:rPr>
              <a:t>曾有嚴重抗爭       現羅曼蒂克</a:t>
            </a:r>
          </a:p>
        </p:txBody>
      </p:sp>
      <p:pic>
        <p:nvPicPr>
          <p:cNvPr id="113667" name="Picture 2" descr="C:\Users\Lin\Pictures\images.jpg">
            <a:extLst>
              <a:ext uri="{FF2B5EF4-FFF2-40B4-BE49-F238E27FC236}">
                <a16:creationId xmlns:a16="http://schemas.microsoft.com/office/drawing/2014/main" id="{97498ED7-97EB-4F65-A9B0-8BE01E83F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143250"/>
            <a:ext cx="3656013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8" name="Picture 3" descr="C:\Users\Lin\Pictures\images.jpg">
            <a:extLst>
              <a:ext uri="{FF2B5EF4-FFF2-40B4-BE49-F238E27FC236}">
                <a16:creationId xmlns:a16="http://schemas.microsoft.com/office/drawing/2014/main" id="{67535810-3579-4E1F-B211-12713BB94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143250"/>
            <a:ext cx="3224212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026">
            <a:extLst>
              <a:ext uri="{FF2B5EF4-FFF2-40B4-BE49-F238E27FC236}">
                <a16:creationId xmlns:a16="http://schemas.microsoft.com/office/drawing/2014/main" id="{73EFBEC8-6E40-45C7-ACD5-CA49B7AD8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000" b="1">
                <a:solidFill>
                  <a:srgbClr val="0000FF"/>
                </a:solidFill>
              </a:rPr>
              <a:t>相像，但為何偏愛艾菲爾鐵塔？</a:t>
            </a:r>
            <a:r>
              <a:rPr lang="zh-TW" altLang="en-US"/>
              <a:t> </a:t>
            </a:r>
          </a:p>
        </p:txBody>
      </p:sp>
      <p:sp>
        <p:nvSpPr>
          <p:cNvPr id="115715" name="Rectangle 1027">
            <a:extLst>
              <a:ext uri="{FF2B5EF4-FFF2-40B4-BE49-F238E27FC236}">
                <a16:creationId xmlns:a16="http://schemas.microsoft.com/office/drawing/2014/main" id="{5E9C3299-6ACE-4B58-9F39-979F6C8CF1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/>
          </a:p>
        </p:txBody>
      </p:sp>
      <p:pic>
        <p:nvPicPr>
          <p:cNvPr id="115716" name="Picture 1028" descr="故事-3">
            <a:extLst>
              <a:ext uri="{FF2B5EF4-FFF2-40B4-BE49-F238E27FC236}">
                <a16:creationId xmlns:a16="http://schemas.microsoft.com/office/drawing/2014/main" id="{9BE0405D-22CB-4E27-AB66-625643C87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3270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Picture 1029" descr="故事">
            <a:extLst>
              <a:ext uri="{FF2B5EF4-FFF2-40B4-BE49-F238E27FC236}">
                <a16:creationId xmlns:a16="http://schemas.microsoft.com/office/drawing/2014/main" id="{936E0308-BC9B-4E0F-B32C-4598F132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05000"/>
            <a:ext cx="299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標題 1">
            <a:extLst>
              <a:ext uri="{FF2B5EF4-FFF2-40B4-BE49-F238E27FC236}">
                <a16:creationId xmlns:a16="http://schemas.microsoft.com/office/drawing/2014/main" id="{B5955A93-46BF-45D1-85D0-CE5049EB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8800" b="1">
                <a:solidFill>
                  <a:srgbClr val="3333FF"/>
                </a:solidFill>
              </a:rPr>
              <a:t>社會公義</a:t>
            </a:r>
          </a:p>
        </p:txBody>
      </p:sp>
      <p:sp>
        <p:nvSpPr>
          <p:cNvPr id="117763" name="內容版面配置區 2">
            <a:extLst>
              <a:ext uri="{FF2B5EF4-FFF2-40B4-BE49-F238E27FC236}">
                <a16:creationId xmlns:a16="http://schemas.microsoft.com/office/drawing/2014/main" id="{AB62008E-E19D-4B28-A234-DA3C9A4D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981200"/>
            <a:ext cx="8062912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貧窮地區電線多？醜？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抗議者冷天靜坐，官員冷漠？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陳椒樺曾因電磁波罹癌？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個人信念？社會負擔？責任？</a:t>
            </a:r>
          </a:p>
        </p:txBody>
      </p:sp>
      <p:pic>
        <p:nvPicPr>
          <p:cNvPr id="117764" name="Picture 2" descr="ç¸éåç">
            <a:extLst>
              <a:ext uri="{FF2B5EF4-FFF2-40B4-BE49-F238E27FC236}">
                <a16:creationId xmlns:a16="http://schemas.microsoft.com/office/drawing/2014/main" id="{2BFDF5A9-A6E7-444E-BEE4-4A081244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506663"/>
            <a:ext cx="2530475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圖片 3">
            <a:extLst>
              <a:ext uri="{FF2B5EF4-FFF2-40B4-BE49-F238E27FC236}">
                <a16:creationId xmlns:a16="http://schemas.microsoft.com/office/drawing/2014/main" id="{FAB4BDD1-A847-4D6D-A1C3-7A8A89162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585788"/>
            <a:ext cx="253206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標題 1">
            <a:extLst>
              <a:ext uri="{FF2B5EF4-FFF2-40B4-BE49-F238E27FC236}">
                <a16:creationId xmlns:a16="http://schemas.microsoft.com/office/drawing/2014/main" id="{6A7EAA98-5770-4855-AB4F-F3244024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團結互補？</a:t>
            </a:r>
          </a:p>
        </p:txBody>
      </p:sp>
      <p:sp>
        <p:nvSpPr>
          <p:cNvPr id="118787" name="內容版面配置區 2">
            <a:extLst>
              <a:ext uri="{FF2B5EF4-FFF2-40B4-BE49-F238E27FC236}">
                <a16:creationId xmlns:a16="http://schemas.microsoft.com/office/drawing/2014/main" id="{C4728D3B-D174-42D6-B961-77F21707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318000" cy="4114800"/>
          </a:xfrm>
        </p:spPr>
        <p:txBody>
          <a:bodyPr/>
          <a:lstStyle/>
          <a:p>
            <a:r>
              <a:rPr lang="zh-TW" altLang="en-US" sz="3000" b="1">
                <a:solidFill>
                  <a:srgbClr val="009900"/>
                </a:solidFill>
              </a:rPr>
              <a:t>社會需垃圾掩埋、焚化場、煉油廠、加油站、墳墓、監獄、機場等</a:t>
            </a:r>
            <a:endParaRPr lang="en-US" altLang="zh-TW" sz="3000" b="1">
              <a:solidFill>
                <a:srgbClr val="009900"/>
              </a:solidFill>
            </a:endParaRPr>
          </a:p>
          <a:p>
            <a:r>
              <a:rPr lang="zh-TW" altLang="en-US" sz="3000" b="1">
                <a:solidFill>
                  <a:srgbClr val="009900"/>
                </a:solidFill>
              </a:rPr>
              <a:t>不是設在我家旁就是在你家旁</a:t>
            </a:r>
            <a:endParaRPr lang="en-US" altLang="zh-TW" sz="3000" b="1">
              <a:solidFill>
                <a:srgbClr val="009900"/>
              </a:solidFill>
            </a:endParaRPr>
          </a:p>
          <a:p>
            <a:r>
              <a:rPr lang="zh-TW" altLang="en-US" sz="3000" b="1">
                <a:solidFill>
                  <a:srgbClr val="009900"/>
                </a:solidFill>
              </a:rPr>
              <a:t>不是「受害者之姿」，而是「服務社會」</a:t>
            </a:r>
          </a:p>
        </p:txBody>
      </p:sp>
      <p:pic>
        <p:nvPicPr>
          <p:cNvPr id="118788" name="圖片 3">
            <a:extLst>
              <a:ext uri="{FF2B5EF4-FFF2-40B4-BE49-F238E27FC236}">
                <a16:creationId xmlns:a16="http://schemas.microsoft.com/office/drawing/2014/main" id="{B0188B26-68C2-4FFD-AF78-40896D40D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974850"/>
            <a:ext cx="3082925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3BB22D7B-2859-46BA-AF3A-A561499A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b="1">
                <a:solidFill>
                  <a:srgbClr val="3333FF"/>
                </a:solidFill>
              </a:rPr>
              <a:t>時代的悲劇</a:t>
            </a:r>
            <a:r>
              <a:rPr lang="zh-TW" altLang="en-US" sz="2000" b="1">
                <a:solidFill>
                  <a:srgbClr val="3333FF"/>
                </a:solidFill>
              </a:rPr>
              <a:t>：電磁恐慌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D0EE6147-AC35-4CD8-97EA-4D8C4385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318000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「羅沙哈墨漬」</a:t>
            </a:r>
            <a:r>
              <a:rPr lang="en-US" altLang="zh-TW" b="1">
                <a:solidFill>
                  <a:srgbClr val="009900"/>
                </a:solidFill>
              </a:rPr>
              <a:t>Rorschach Inkblots</a:t>
            </a:r>
            <a:r>
              <a:rPr lang="zh-TW" altLang="en-US" b="1">
                <a:solidFill>
                  <a:srgbClr val="009900"/>
                </a:solidFill>
              </a:rPr>
              <a:t>各人對墨滴圖案的解讀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「電磁墨漬」：有些病被解讀為電磁波引起</a:t>
            </a:r>
          </a:p>
        </p:txBody>
      </p:sp>
      <p:pic>
        <p:nvPicPr>
          <p:cNvPr id="10244" name="Picture 5" descr="https://upload.wikimedia.org/wikipedia/commons/thumb/e/ea/Rorschach_inkblots.jpg/310px-Rorschach_inkblots.jpg">
            <a:extLst>
              <a:ext uri="{FF2B5EF4-FFF2-40B4-BE49-F238E27FC236}">
                <a16:creationId xmlns:a16="http://schemas.microsoft.com/office/drawing/2014/main" id="{B3E2058A-8A53-49BD-BC70-F7D6E3E4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33375"/>
            <a:ext cx="3527425" cy="622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0ABDCE4-6F59-414F-93EA-D13AA5543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371600"/>
          </a:xfrm>
        </p:spPr>
        <p:txBody>
          <a:bodyPr/>
          <a:lstStyle/>
          <a:p>
            <a:pPr eaLnBrk="1" hangingPunct="1"/>
            <a:r>
              <a:rPr lang="zh-TW" altLang="en-US" sz="8000" b="1">
                <a:solidFill>
                  <a:srgbClr val="0000FF"/>
                </a:solidFill>
              </a:rPr>
              <a:t>隨便媒體揉捏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1DBBAFE-A945-474B-9C02-BC1DF11E30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zh-TW" altLang="en-US" sz="2800" b="1">
                <a:solidFill>
                  <a:srgbClr val="009900"/>
                </a:solidFill>
              </a:rPr>
              <a:t>傳播怪傑麥克魯漢：「媒體即按摩」</a:t>
            </a:r>
          </a:p>
          <a:p>
            <a:pPr eaLnBrk="1" hangingPunct="1"/>
            <a:endParaRPr lang="en-US" altLang="zh-TW"/>
          </a:p>
        </p:txBody>
      </p:sp>
      <p:pic>
        <p:nvPicPr>
          <p:cNvPr id="11268" name="圖片 1">
            <a:extLst>
              <a:ext uri="{FF2B5EF4-FFF2-40B4-BE49-F238E27FC236}">
                <a16:creationId xmlns:a16="http://schemas.microsoft.com/office/drawing/2014/main" id="{C4B3C6E4-CE4A-4B30-9AEE-FC35E8D7C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3146425"/>
            <a:ext cx="4484687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圖片 3">
            <a:extLst>
              <a:ext uri="{FF2B5EF4-FFF2-40B4-BE49-F238E27FC236}">
                <a16:creationId xmlns:a16="http://schemas.microsoft.com/office/drawing/2014/main" id="{2EE349EA-8D60-4728-9147-CEDBB3CD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146425"/>
            <a:ext cx="3451225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32859</TotalTime>
  <Words>2254</Words>
  <Application>Microsoft Office PowerPoint</Application>
  <PresentationFormat>如螢幕大小 (4:3)</PresentationFormat>
  <Paragraphs>257</Paragraphs>
  <Slides>74</Slides>
  <Notes>40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2" baseType="lpstr">
      <vt:lpstr>Times New Roman</vt:lpstr>
      <vt:lpstr>新細明體</vt:lpstr>
      <vt:lpstr>Arial</vt:lpstr>
      <vt:lpstr>標楷體</vt:lpstr>
      <vt:lpstr>Arial Unicode MS</vt:lpstr>
      <vt:lpstr>Tahoma</vt:lpstr>
      <vt:lpstr>預設簡報設計</vt:lpstr>
      <vt:lpstr>Microsoft Word 圖片</vt:lpstr>
      <vt:lpstr>電磁波-1</vt:lpstr>
      <vt:lpstr>閣下是否擔心？</vt:lpstr>
      <vt:lpstr>傳言的正確度 「大家」從傳言學知識</vt:lpstr>
      <vt:lpstr>目錄</vt:lpstr>
      <vt:lpstr>電磁波 總論</vt:lpstr>
      <vt:lpstr>電磁頻譜、各式應用</vt:lpstr>
      <vt:lpstr>二十世紀的擔憂</vt:lpstr>
      <vt:lpstr>時代的悲劇：電磁恐慌</vt:lpstr>
      <vt:lpstr>隨便媒體揉捏</vt:lpstr>
      <vt:lpstr>萬軍莫敵 立委民代、環團</vt:lpstr>
      <vt:lpstr>恐懼之邦 2005-11-24</vt:lpstr>
      <vt:lpstr>恐慌：演化趕不上文明 </vt:lpstr>
      <vt:lpstr>自然來源-1</vt:lpstr>
      <vt:lpstr>自然來源-2 生物 (電鰻…) 發電、地磁</vt:lpstr>
      <vt:lpstr>自然來源-3 人體自生電流心電圖、腦波圖</vt:lpstr>
      <vt:lpstr>有何傷害機制？</vt:lpstr>
      <vt:lpstr>電磁暴露</vt:lpstr>
      <vt:lpstr>無形隱士場？波？</vt:lpstr>
      <vt:lpstr>需整合研究</vt:lpstr>
      <vt:lpstr>各式實驗</vt:lpstr>
      <vt:lpstr>電力電磁場高壓電線、變電所</vt:lpstr>
      <vt:lpstr>下雨天  礙子吱吱叫  和電磁波一點關係也沒有</vt:lpstr>
      <vt:lpstr>媒體聳動挑起社會恐慌</vt:lpstr>
      <vt:lpstr>富於遐想、驚魂難忘</vt:lpstr>
      <vt:lpstr>基本知識-1 家電的磁場值（毫高斯）（距離3公分）</vt:lpstr>
      <vt:lpstr>基本知識-2</vt:lpstr>
      <vt:lpstr>基本知識-3 外界電場對人體的影響千倍遠小於人自身產生的</vt:lpstr>
      <vt:lpstr>基本知識-4</vt:lpstr>
      <vt:lpstr>基本知識-5</vt:lpstr>
      <vt:lpstr>國際標準世界衛生組織</vt:lpstr>
      <vt:lpstr>   始作俑者可知闖禍之大？</vt:lpstr>
      <vt:lpstr>錯誤關聯之因 -1</vt:lpstr>
      <vt:lpstr>錯誤關聯之因 -2</vt:lpstr>
      <vt:lpstr>錯誤關聯之因 -3</vt:lpstr>
      <vt:lpstr>錯誤關聯之因 -4</vt:lpstr>
      <vt:lpstr>錯誤關聯之因—4</vt:lpstr>
      <vt:lpstr>流行病學的困惑</vt:lpstr>
      <vt:lpstr>至今無定論？</vt:lpstr>
      <vt:lpstr>PowerPoint 簡報</vt:lpstr>
      <vt:lpstr>PowerPoint 簡報</vt:lpstr>
      <vt:lpstr>PowerPoint 簡報</vt:lpstr>
      <vt:lpstr>世界衛生組織 2007年 第322號文件</vt:lpstr>
      <vt:lpstr>美國物理學會聲明1995年、2005年</vt:lpstr>
      <vt:lpstr>PowerPoint 簡報</vt:lpstr>
      <vt:lpstr>英國健康防護署</vt:lpstr>
      <vt:lpstr>美國國家衛生研究院</vt:lpstr>
      <vt:lpstr>國際非游離輻射防護委員會</vt:lpstr>
      <vt:lpstr>美國國家科學院1999 評論 國家環境衛生科學研究所報告</vt:lpstr>
      <vt:lpstr>PowerPoint 簡報</vt:lpstr>
      <vt:lpstr>變電所 </vt:lpstr>
      <vt:lpstr>PowerPoint 簡報</vt:lpstr>
      <vt:lpstr>PowerPoint 簡報</vt:lpstr>
      <vt:lpstr>高中生受污染 2007-11-30 嘉中</vt:lpstr>
      <vt:lpstr>美國加州1995年判例</vt:lpstr>
      <vt:lpstr>加州電磁場計劃 2002 受邀來台提倡2006-12-6</vt:lpstr>
      <vt:lpstr>誤導蒼生 台南環盟2007-4-19</vt:lpstr>
      <vt:lpstr>駁斥謬論</vt:lpstr>
      <vt:lpstr>社會冤枉大損失</vt:lpstr>
      <vt:lpstr>「瓦釜雷鳴」</vt:lpstr>
      <vt:lpstr>反對者提得出更佳證據？</vt:lpstr>
      <vt:lpstr>國人恐慌來自</vt:lpstr>
      <vt:lpstr>變電所說明會</vt:lpstr>
      <vt:lpstr>討論</vt:lpstr>
      <vt:lpstr>正確知識的重要性-1</vt:lpstr>
      <vt:lpstr>正確知識的重要性-2</vt:lpstr>
      <vt:lpstr>正確知識的重要性-3</vt:lpstr>
      <vt:lpstr>PowerPoint 簡報</vt:lpstr>
      <vt:lpstr>科學本質</vt:lpstr>
      <vt:lpstr>證明「絕對無害」？</vt:lpstr>
      <vt:lpstr>要求絕對證明，只是自暴其短</vt:lpstr>
      <vt:lpstr>PowerPoint 簡報</vt:lpstr>
      <vt:lpstr>相像，但為何偏愛艾菲爾鐵塔？ </vt:lpstr>
      <vt:lpstr>社會公義</vt:lpstr>
      <vt:lpstr>團結互補？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簡大</cp:lastModifiedBy>
  <cp:revision>2442</cp:revision>
  <dcterms:created xsi:type="dcterms:W3CDTF">2007-05-26T05:00:18Z</dcterms:created>
  <dcterms:modified xsi:type="dcterms:W3CDTF">2020-07-22T16:43:21Z</dcterms:modified>
</cp:coreProperties>
</file>